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2"/>
  </p:notesMasterIdLst>
  <p:sldIdLst>
    <p:sldId id="334" r:id="rId2"/>
    <p:sldId id="339" r:id="rId3"/>
    <p:sldId id="367" r:id="rId4"/>
    <p:sldId id="265" r:id="rId5"/>
    <p:sldId id="340" r:id="rId6"/>
    <p:sldId id="341" r:id="rId7"/>
    <p:sldId id="342" r:id="rId8"/>
    <p:sldId id="343" r:id="rId9"/>
    <p:sldId id="344" r:id="rId10"/>
    <p:sldId id="345" r:id="rId11"/>
    <p:sldId id="324" r:id="rId12"/>
    <p:sldId id="257" r:id="rId13"/>
    <p:sldId id="258" r:id="rId14"/>
    <p:sldId id="295" r:id="rId15"/>
    <p:sldId id="272" r:id="rId16"/>
    <p:sldId id="370" r:id="rId17"/>
    <p:sldId id="271" r:id="rId18"/>
    <p:sldId id="299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297" r:id="rId27"/>
    <p:sldId id="311" r:id="rId28"/>
    <p:sldId id="368" r:id="rId29"/>
    <p:sldId id="369" r:id="rId30"/>
    <p:sldId id="346" r:id="rId31"/>
    <p:sldId id="347" r:id="rId32"/>
    <p:sldId id="348" r:id="rId33"/>
    <p:sldId id="349" r:id="rId34"/>
    <p:sldId id="350" r:id="rId35"/>
    <p:sldId id="351" r:id="rId36"/>
    <p:sldId id="352" r:id="rId37"/>
    <p:sldId id="335" r:id="rId38"/>
    <p:sldId id="333" r:id="rId39"/>
    <p:sldId id="336" r:id="rId40"/>
    <p:sldId id="332" r:id="rId41"/>
    <p:sldId id="338" r:id="rId42"/>
    <p:sldId id="355" r:id="rId43"/>
    <p:sldId id="356" r:id="rId44"/>
    <p:sldId id="357" r:id="rId45"/>
    <p:sldId id="358" r:id="rId46"/>
    <p:sldId id="360" r:id="rId47"/>
    <p:sldId id="361" r:id="rId48"/>
    <p:sldId id="362" r:id="rId49"/>
    <p:sldId id="363" r:id="rId50"/>
    <p:sldId id="364" r:id="rId51"/>
    <p:sldId id="365" r:id="rId52"/>
    <p:sldId id="337" r:id="rId53"/>
    <p:sldId id="315" r:id="rId54"/>
    <p:sldId id="316" r:id="rId55"/>
    <p:sldId id="317" r:id="rId56"/>
    <p:sldId id="318" r:id="rId57"/>
    <p:sldId id="319" r:id="rId58"/>
    <p:sldId id="320" r:id="rId59"/>
    <p:sldId id="366" r:id="rId60"/>
    <p:sldId id="323" r:id="rId6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33" autoAdjust="0"/>
    <p:restoredTop sz="94660"/>
  </p:normalViewPr>
  <p:slideViewPr>
    <p:cSldViewPr snapToGrid="0">
      <p:cViewPr varScale="1">
        <p:scale>
          <a:sx n="66" d="100"/>
          <a:sy n="66" d="100"/>
        </p:scale>
        <p:origin x="7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16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педагогов -74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Высшей категории</c:v>
                </c:pt>
                <c:pt idx="1">
                  <c:v>1 категории</c:v>
                </c:pt>
                <c:pt idx="2">
                  <c:v>СЗД</c:v>
                </c:pt>
                <c:pt idx="3">
                  <c:v>нет категории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</c:v>
                </c:pt>
                <c:pt idx="1">
                  <c:v>37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414108852333363"/>
          <c:y val="0.34351933677978169"/>
          <c:w val="0.21645030998995923"/>
          <c:h val="0.2795378520857271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11043A-8E7B-4E9D-93AC-7AD03FCA8BFF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67431A-AF02-45C2-9B0C-B31F73048911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Методическая работа</a:t>
          </a:r>
          <a:endParaRPr lang="ru-RU" sz="3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E446632-8D87-49C2-A86F-0F83D7F84AFA}" type="parTrans" cxnId="{C035772A-2463-47CA-B624-EF5DCA747F5F}">
      <dgm:prSet/>
      <dgm:spPr/>
      <dgm:t>
        <a:bodyPr/>
        <a:lstStyle/>
        <a:p>
          <a:endParaRPr lang="ru-RU"/>
        </a:p>
      </dgm:t>
    </dgm:pt>
    <dgm:pt modelId="{00FC485E-93AA-46C4-9AE6-7EDF78B65413}" type="sibTrans" cxnId="{C035772A-2463-47CA-B624-EF5DCA747F5F}">
      <dgm:prSet/>
      <dgm:spPr/>
      <dgm:t>
        <a:bodyPr/>
        <a:lstStyle/>
        <a:p>
          <a:endParaRPr lang="ru-RU"/>
        </a:p>
      </dgm:t>
    </dgm:pt>
    <dgm:pt modelId="{6916B0EF-5DCD-4FAB-A496-C375584FBA3D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связывает все звенья работы школы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B2827E1C-D818-4006-9C11-90F869F10BF6}" type="parTrans" cxnId="{96428CE5-4B93-4DB1-B9EC-83391C83C4EE}">
      <dgm:prSet/>
      <dgm:spPr/>
      <dgm:t>
        <a:bodyPr/>
        <a:lstStyle/>
        <a:p>
          <a:endParaRPr lang="ru-RU"/>
        </a:p>
      </dgm:t>
    </dgm:pt>
    <dgm:pt modelId="{15CF7B87-C746-4E9E-9DA4-DD8CD5039C2D}" type="sibTrans" cxnId="{96428CE5-4B93-4DB1-B9EC-83391C83C4EE}">
      <dgm:prSet/>
      <dgm:spPr/>
      <dgm:t>
        <a:bodyPr/>
        <a:lstStyle/>
        <a:p>
          <a:endParaRPr lang="ru-RU"/>
        </a:p>
      </dgm:t>
    </dgm:pt>
    <dgm:pt modelId="{EEF3FA76-F750-4C87-B8B8-37B3D600E9D3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Уровень квалификации педагогов</a:t>
          </a: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719957-A93E-4668-A2D6-B1FEC3609EAF}" type="parTrans" cxnId="{A8D9AC9F-6BE0-4BD4-A5B7-89F6579E7B7D}">
      <dgm:prSet/>
      <dgm:spPr/>
      <dgm:t>
        <a:bodyPr/>
        <a:lstStyle/>
        <a:p>
          <a:endParaRPr lang="ru-RU"/>
        </a:p>
      </dgm:t>
    </dgm:pt>
    <dgm:pt modelId="{9E897BB1-B0B2-43EB-98CB-9D8174644435}" type="sibTrans" cxnId="{A8D9AC9F-6BE0-4BD4-A5B7-89F6579E7B7D}">
      <dgm:prSet/>
      <dgm:spPr/>
      <dgm:t>
        <a:bodyPr/>
        <a:lstStyle/>
        <a:p>
          <a:endParaRPr lang="ru-RU"/>
        </a:p>
      </dgm:t>
    </dgm:pt>
    <dgm:pt modelId="{BE8C14D8-A458-4F98-AA48-6857943FA858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238496B-219F-4831-9223-2B982F2A38F1}" type="parTrans" cxnId="{E89BFFB1-7202-44F3-AC84-5B6A82CF3EDC}">
      <dgm:prSet/>
      <dgm:spPr/>
      <dgm:t>
        <a:bodyPr/>
        <a:lstStyle/>
        <a:p>
          <a:endParaRPr lang="ru-RU"/>
        </a:p>
      </dgm:t>
    </dgm:pt>
    <dgm:pt modelId="{74C28B77-2D53-4993-8B8A-E466798486CC}" type="sibTrans" cxnId="{E89BFFB1-7202-44F3-AC84-5B6A82CF3EDC}">
      <dgm:prSet/>
      <dgm:spPr/>
      <dgm:t>
        <a:bodyPr/>
        <a:lstStyle/>
        <a:p>
          <a:endParaRPr lang="ru-RU"/>
        </a:p>
      </dgm:t>
    </dgm:pt>
    <dgm:pt modelId="{52BBCDCA-C8E7-47B6-BF1A-1E508D914814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Самообразование, диссеминация опыта, семинары, публикации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E61F38F-6E29-4649-A013-19D5A561CB06}" type="parTrans" cxnId="{33B5DE53-D331-4F73-B5F8-2CE227ACA9A7}">
      <dgm:prSet/>
      <dgm:spPr/>
      <dgm:t>
        <a:bodyPr/>
        <a:lstStyle/>
        <a:p>
          <a:endParaRPr lang="ru-RU"/>
        </a:p>
      </dgm:t>
    </dgm:pt>
    <dgm:pt modelId="{D87FC477-4DCD-4AA2-B859-D6D30F3AEAAF}" type="sibTrans" cxnId="{33B5DE53-D331-4F73-B5F8-2CE227ACA9A7}">
      <dgm:prSet/>
      <dgm:spPr/>
      <dgm:t>
        <a:bodyPr/>
        <a:lstStyle/>
        <a:p>
          <a:endParaRPr lang="ru-RU"/>
        </a:p>
      </dgm:t>
    </dgm:pt>
    <dgm:pt modelId="{E7B000FE-C6CB-4002-9ABB-38868B4969D2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Эффективность организации УВП</a:t>
          </a: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EAAF3B-8686-418C-8497-A8A9747BFA24}" type="parTrans" cxnId="{D0DDBE6A-421A-45AD-9F1A-AACF3388D6B6}">
      <dgm:prSet/>
      <dgm:spPr/>
      <dgm:t>
        <a:bodyPr/>
        <a:lstStyle/>
        <a:p>
          <a:endParaRPr lang="ru-RU"/>
        </a:p>
      </dgm:t>
    </dgm:pt>
    <dgm:pt modelId="{252454AF-04AD-4CC1-94D6-A40722FB7A37}" type="sibTrans" cxnId="{D0DDBE6A-421A-45AD-9F1A-AACF3388D6B6}">
      <dgm:prSet/>
      <dgm:spPr/>
      <dgm:t>
        <a:bodyPr/>
        <a:lstStyle/>
        <a:p>
          <a:endParaRPr lang="ru-RU"/>
        </a:p>
      </dgm:t>
    </dgm:pt>
    <dgm:pt modelId="{CFF1F85D-DED6-41EF-8F21-FF9566E49088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Повышение качества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обученности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учащихся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AED12D2-2888-4588-BE81-E06FBE09B1E4}" type="parTrans" cxnId="{B43CEA3A-C314-4FD1-86E3-4DA13059C521}">
      <dgm:prSet/>
      <dgm:spPr/>
      <dgm:t>
        <a:bodyPr/>
        <a:lstStyle/>
        <a:p>
          <a:endParaRPr lang="ru-RU"/>
        </a:p>
      </dgm:t>
    </dgm:pt>
    <dgm:pt modelId="{194A6F3A-7763-411C-BF49-67913877F611}" type="sibTrans" cxnId="{B43CEA3A-C314-4FD1-86E3-4DA13059C521}">
      <dgm:prSet/>
      <dgm:spPr/>
      <dgm:t>
        <a:bodyPr/>
        <a:lstStyle/>
        <a:p>
          <a:endParaRPr lang="ru-RU"/>
        </a:p>
      </dgm:t>
    </dgm:pt>
    <dgm:pt modelId="{224FA6CC-BAD1-4C2E-8C69-D5D0B18CEC0B}">
      <dgm:prSet phldrT="[Текст]" custT="1"/>
      <dgm:spPr/>
      <dgm:t>
        <a:bodyPr/>
        <a:lstStyle/>
        <a:p>
          <a:pPr algn="l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Результаты ОГЭ, ЕГЭ. Олимпиады, конкурсы, соревнования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273007C-BAD9-4778-BFDA-EC998C12477E}" type="parTrans" cxnId="{EDB70D3E-7D2F-465F-8698-48A86751FB03}">
      <dgm:prSet/>
      <dgm:spPr/>
      <dgm:t>
        <a:bodyPr/>
        <a:lstStyle/>
        <a:p>
          <a:endParaRPr lang="ru-RU"/>
        </a:p>
      </dgm:t>
    </dgm:pt>
    <dgm:pt modelId="{4231FD10-F136-44FF-A3F2-21D4C0827703}" type="sibTrans" cxnId="{EDB70D3E-7D2F-465F-8698-48A86751FB03}">
      <dgm:prSet/>
      <dgm:spPr/>
      <dgm:t>
        <a:bodyPr/>
        <a:lstStyle/>
        <a:p>
          <a:endParaRPr lang="ru-RU"/>
        </a:p>
      </dgm:t>
    </dgm:pt>
    <dgm:pt modelId="{5EEB61E6-8CDD-4F51-8534-63AF42B3C992}" type="pres">
      <dgm:prSet presAssocID="{3F11043A-8E7B-4E9D-93AC-7AD03FCA8BF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C954AF-B82B-4F25-BCFE-B613CB8BAE19}" type="pres">
      <dgm:prSet presAssocID="{E7B000FE-C6CB-4002-9ABB-38868B4969D2}" presName="boxAndChildren" presStyleCnt="0"/>
      <dgm:spPr/>
    </dgm:pt>
    <dgm:pt modelId="{B1021DD5-2B89-495C-AE2A-0538A6B1DFDE}" type="pres">
      <dgm:prSet presAssocID="{E7B000FE-C6CB-4002-9ABB-38868B4969D2}" presName="parentTextBox" presStyleLbl="node1" presStyleIdx="0" presStyleCnt="3"/>
      <dgm:spPr/>
      <dgm:t>
        <a:bodyPr/>
        <a:lstStyle/>
        <a:p>
          <a:endParaRPr lang="ru-RU"/>
        </a:p>
      </dgm:t>
    </dgm:pt>
    <dgm:pt modelId="{3780EF56-8159-478D-9A92-470D992FCA92}" type="pres">
      <dgm:prSet presAssocID="{E7B000FE-C6CB-4002-9ABB-38868B4969D2}" presName="entireBox" presStyleLbl="node1" presStyleIdx="0" presStyleCnt="3"/>
      <dgm:spPr/>
      <dgm:t>
        <a:bodyPr/>
        <a:lstStyle/>
        <a:p>
          <a:endParaRPr lang="ru-RU"/>
        </a:p>
      </dgm:t>
    </dgm:pt>
    <dgm:pt modelId="{251D43EA-05BA-4756-B267-6DE53F0EFCC3}" type="pres">
      <dgm:prSet presAssocID="{E7B000FE-C6CB-4002-9ABB-38868B4969D2}" presName="descendantBox" presStyleCnt="0"/>
      <dgm:spPr/>
    </dgm:pt>
    <dgm:pt modelId="{83E27477-5474-4933-890E-432D522342DF}" type="pres">
      <dgm:prSet presAssocID="{CFF1F85D-DED6-41EF-8F21-FF9566E49088}" presName="childTextBox" presStyleLbl="fgAccFollowNode1" presStyleIdx="0" presStyleCnt="5" custScaleX="458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EE0B92-212C-4B7E-B3A2-1EF6F6ED7DFE}" type="pres">
      <dgm:prSet presAssocID="{224FA6CC-BAD1-4C2E-8C69-D5D0B18CEC0B}" presName="childTextBox" presStyleLbl="fgAccFollowNode1" presStyleIdx="1" presStyleCnt="5" custScaleX="53340" custScaleY="101523" custLinFactNeighborX="230" custLinFactNeighborY="-11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E6662B-3E5E-49E4-99D9-131737416761}" type="pres">
      <dgm:prSet presAssocID="{9E897BB1-B0B2-43EB-98CB-9D8174644435}" presName="sp" presStyleCnt="0"/>
      <dgm:spPr/>
    </dgm:pt>
    <dgm:pt modelId="{62CE46AC-2A36-4E74-B13A-8671B1F4F82C}" type="pres">
      <dgm:prSet presAssocID="{EEF3FA76-F750-4C87-B8B8-37B3D600E9D3}" presName="arrowAndChildren" presStyleCnt="0"/>
      <dgm:spPr/>
    </dgm:pt>
    <dgm:pt modelId="{A4D8222C-024E-4FEB-935E-8F2CEC15DCEB}" type="pres">
      <dgm:prSet presAssocID="{EEF3FA76-F750-4C87-B8B8-37B3D600E9D3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C7CD03B0-9E32-4D0A-8885-727C9A43BBD7}" type="pres">
      <dgm:prSet presAssocID="{EEF3FA76-F750-4C87-B8B8-37B3D600E9D3}" presName="arrow" presStyleLbl="node1" presStyleIdx="1" presStyleCnt="3"/>
      <dgm:spPr/>
      <dgm:t>
        <a:bodyPr/>
        <a:lstStyle/>
        <a:p>
          <a:endParaRPr lang="ru-RU"/>
        </a:p>
      </dgm:t>
    </dgm:pt>
    <dgm:pt modelId="{14911D9D-187C-4CD8-9B01-AD906E447B05}" type="pres">
      <dgm:prSet presAssocID="{EEF3FA76-F750-4C87-B8B8-37B3D600E9D3}" presName="descendantArrow" presStyleCnt="0"/>
      <dgm:spPr/>
    </dgm:pt>
    <dgm:pt modelId="{6964DF58-0F4A-4394-96A3-8AF03F4982EF}" type="pres">
      <dgm:prSet presAssocID="{BE8C14D8-A458-4F98-AA48-6857943FA858}" presName="childTextArrow" presStyleLbl="fgAccFollowNode1" presStyleIdx="2" presStyleCnt="5" custScaleX="51157" custLinFactNeighborX="947" custLinFactNeighborY="-28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B44A60-03BF-475F-8F06-A8752D53D0F9}" type="pres">
      <dgm:prSet presAssocID="{52BBCDCA-C8E7-47B6-BF1A-1E508D914814}" presName="childTextArrow" presStyleLbl="fgAccFollowNode1" presStyleIdx="3" presStyleCnt="5" custLinFactNeighborX="3126" custLinFactNeighborY="-50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07BFD-0818-414E-BE64-E182BCC1C43B}" type="pres">
      <dgm:prSet presAssocID="{00FC485E-93AA-46C4-9AE6-7EDF78B65413}" presName="sp" presStyleCnt="0"/>
      <dgm:spPr/>
    </dgm:pt>
    <dgm:pt modelId="{D62F5770-11F7-4B6E-B6F8-5E8ED04DBDD3}" type="pres">
      <dgm:prSet presAssocID="{2767431A-AF02-45C2-9B0C-B31F73048911}" presName="arrowAndChildren" presStyleCnt="0"/>
      <dgm:spPr/>
    </dgm:pt>
    <dgm:pt modelId="{DFE80B67-95E2-49AA-930B-123EC9B88BF7}" type="pres">
      <dgm:prSet presAssocID="{2767431A-AF02-45C2-9B0C-B31F73048911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7318DA21-0537-4453-B018-FB8A52439F1A}" type="pres">
      <dgm:prSet presAssocID="{2767431A-AF02-45C2-9B0C-B31F73048911}" presName="arrow" presStyleLbl="node1" presStyleIdx="2" presStyleCnt="3"/>
      <dgm:spPr/>
      <dgm:t>
        <a:bodyPr/>
        <a:lstStyle/>
        <a:p>
          <a:endParaRPr lang="ru-RU"/>
        </a:p>
      </dgm:t>
    </dgm:pt>
    <dgm:pt modelId="{A3687504-CA3D-4D0C-A724-10C2C01B0661}" type="pres">
      <dgm:prSet presAssocID="{2767431A-AF02-45C2-9B0C-B31F73048911}" presName="descendantArrow" presStyleCnt="0"/>
      <dgm:spPr/>
    </dgm:pt>
    <dgm:pt modelId="{83B51D0D-4431-409F-A6D6-EF2E87BF9010}" type="pres">
      <dgm:prSet presAssocID="{6916B0EF-5DCD-4FAB-A496-C375584FBA3D}" presName="childTextArrow" presStyleLbl="f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428CE5-4B93-4DB1-B9EC-83391C83C4EE}" srcId="{2767431A-AF02-45C2-9B0C-B31F73048911}" destId="{6916B0EF-5DCD-4FAB-A496-C375584FBA3D}" srcOrd="0" destOrd="0" parTransId="{B2827E1C-D818-4006-9C11-90F869F10BF6}" sibTransId="{15CF7B87-C746-4E9E-9DA4-DD8CD5039C2D}"/>
    <dgm:cxn modelId="{3EE8E4F1-C13C-4C2C-951A-6208D4B83E88}" type="presOf" srcId="{52BBCDCA-C8E7-47B6-BF1A-1E508D914814}" destId="{E9B44A60-03BF-475F-8F06-A8752D53D0F9}" srcOrd="0" destOrd="0" presId="urn:microsoft.com/office/officeart/2005/8/layout/process4"/>
    <dgm:cxn modelId="{3B08AD69-9D85-4AEF-9A6A-23CC3C9BFCB2}" type="presOf" srcId="{2767431A-AF02-45C2-9B0C-B31F73048911}" destId="{7318DA21-0537-4453-B018-FB8A52439F1A}" srcOrd="1" destOrd="0" presId="urn:microsoft.com/office/officeart/2005/8/layout/process4"/>
    <dgm:cxn modelId="{FC7EB4CC-AA36-4E21-A55D-A69886FC2B88}" type="presOf" srcId="{E7B000FE-C6CB-4002-9ABB-38868B4969D2}" destId="{B1021DD5-2B89-495C-AE2A-0538A6B1DFDE}" srcOrd="0" destOrd="0" presId="urn:microsoft.com/office/officeart/2005/8/layout/process4"/>
    <dgm:cxn modelId="{F48FCA79-63D4-451E-B1A4-0264F336EBA1}" type="presOf" srcId="{6916B0EF-5DCD-4FAB-A496-C375584FBA3D}" destId="{83B51D0D-4431-409F-A6D6-EF2E87BF9010}" srcOrd="0" destOrd="0" presId="urn:microsoft.com/office/officeart/2005/8/layout/process4"/>
    <dgm:cxn modelId="{534F0371-509B-44D0-BC30-7EE4EA608007}" type="presOf" srcId="{2767431A-AF02-45C2-9B0C-B31F73048911}" destId="{DFE80B67-95E2-49AA-930B-123EC9B88BF7}" srcOrd="0" destOrd="0" presId="urn:microsoft.com/office/officeart/2005/8/layout/process4"/>
    <dgm:cxn modelId="{A172D74D-E0CA-447C-8AB3-57197EA0BD39}" type="presOf" srcId="{EEF3FA76-F750-4C87-B8B8-37B3D600E9D3}" destId="{C7CD03B0-9E32-4D0A-8885-727C9A43BBD7}" srcOrd="1" destOrd="0" presId="urn:microsoft.com/office/officeart/2005/8/layout/process4"/>
    <dgm:cxn modelId="{D0DDBE6A-421A-45AD-9F1A-AACF3388D6B6}" srcId="{3F11043A-8E7B-4E9D-93AC-7AD03FCA8BFF}" destId="{E7B000FE-C6CB-4002-9ABB-38868B4969D2}" srcOrd="2" destOrd="0" parTransId="{73EAAF3B-8686-418C-8497-A8A9747BFA24}" sibTransId="{252454AF-04AD-4CC1-94D6-A40722FB7A37}"/>
    <dgm:cxn modelId="{E89BFFB1-7202-44F3-AC84-5B6A82CF3EDC}" srcId="{EEF3FA76-F750-4C87-B8B8-37B3D600E9D3}" destId="{BE8C14D8-A458-4F98-AA48-6857943FA858}" srcOrd="0" destOrd="0" parTransId="{E238496B-219F-4831-9223-2B982F2A38F1}" sibTransId="{74C28B77-2D53-4993-8B8A-E466798486CC}"/>
    <dgm:cxn modelId="{2C0558E7-7A94-4B1D-A370-460BA337285F}" type="presOf" srcId="{3F11043A-8E7B-4E9D-93AC-7AD03FCA8BFF}" destId="{5EEB61E6-8CDD-4F51-8534-63AF42B3C992}" srcOrd="0" destOrd="0" presId="urn:microsoft.com/office/officeart/2005/8/layout/process4"/>
    <dgm:cxn modelId="{B43CEA3A-C314-4FD1-86E3-4DA13059C521}" srcId="{E7B000FE-C6CB-4002-9ABB-38868B4969D2}" destId="{CFF1F85D-DED6-41EF-8F21-FF9566E49088}" srcOrd="0" destOrd="0" parTransId="{6AED12D2-2888-4588-BE81-E06FBE09B1E4}" sibTransId="{194A6F3A-7763-411C-BF49-67913877F611}"/>
    <dgm:cxn modelId="{C6D31DDD-491F-4053-A05B-038C47D0EAC0}" type="presOf" srcId="{E7B000FE-C6CB-4002-9ABB-38868B4969D2}" destId="{3780EF56-8159-478D-9A92-470D992FCA92}" srcOrd="1" destOrd="0" presId="urn:microsoft.com/office/officeart/2005/8/layout/process4"/>
    <dgm:cxn modelId="{A8D9AC9F-6BE0-4BD4-A5B7-89F6579E7B7D}" srcId="{3F11043A-8E7B-4E9D-93AC-7AD03FCA8BFF}" destId="{EEF3FA76-F750-4C87-B8B8-37B3D600E9D3}" srcOrd="1" destOrd="0" parTransId="{39719957-A93E-4668-A2D6-B1FEC3609EAF}" sibTransId="{9E897BB1-B0B2-43EB-98CB-9D8174644435}"/>
    <dgm:cxn modelId="{C035772A-2463-47CA-B624-EF5DCA747F5F}" srcId="{3F11043A-8E7B-4E9D-93AC-7AD03FCA8BFF}" destId="{2767431A-AF02-45C2-9B0C-B31F73048911}" srcOrd="0" destOrd="0" parTransId="{FE446632-8D87-49C2-A86F-0F83D7F84AFA}" sibTransId="{00FC485E-93AA-46C4-9AE6-7EDF78B65413}"/>
    <dgm:cxn modelId="{E4E012DE-7CD2-48E9-8768-EA68DE33E02F}" type="presOf" srcId="{EEF3FA76-F750-4C87-B8B8-37B3D600E9D3}" destId="{A4D8222C-024E-4FEB-935E-8F2CEC15DCEB}" srcOrd="0" destOrd="0" presId="urn:microsoft.com/office/officeart/2005/8/layout/process4"/>
    <dgm:cxn modelId="{AE14716D-AA8B-437F-BB0A-514A15361661}" type="presOf" srcId="{BE8C14D8-A458-4F98-AA48-6857943FA858}" destId="{6964DF58-0F4A-4394-96A3-8AF03F4982EF}" srcOrd="0" destOrd="0" presId="urn:microsoft.com/office/officeart/2005/8/layout/process4"/>
    <dgm:cxn modelId="{EDB70D3E-7D2F-465F-8698-48A86751FB03}" srcId="{E7B000FE-C6CB-4002-9ABB-38868B4969D2}" destId="{224FA6CC-BAD1-4C2E-8C69-D5D0B18CEC0B}" srcOrd="1" destOrd="0" parTransId="{5273007C-BAD9-4778-BFDA-EC998C12477E}" sibTransId="{4231FD10-F136-44FF-A3F2-21D4C0827703}"/>
    <dgm:cxn modelId="{034A27BD-657C-4DA8-8820-5073217EC05C}" type="presOf" srcId="{224FA6CC-BAD1-4C2E-8C69-D5D0B18CEC0B}" destId="{4FEE0B92-212C-4B7E-B3A2-1EF6F6ED7DFE}" srcOrd="0" destOrd="0" presId="urn:microsoft.com/office/officeart/2005/8/layout/process4"/>
    <dgm:cxn modelId="{E73E92A8-84F2-459E-A0F3-9AC5B9FC380D}" type="presOf" srcId="{CFF1F85D-DED6-41EF-8F21-FF9566E49088}" destId="{83E27477-5474-4933-890E-432D522342DF}" srcOrd="0" destOrd="0" presId="urn:microsoft.com/office/officeart/2005/8/layout/process4"/>
    <dgm:cxn modelId="{33B5DE53-D331-4F73-B5F8-2CE227ACA9A7}" srcId="{EEF3FA76-F750-4C87-B8B8-37B3D600E9D3}" destId="{52BBCDCA-C8E7-47B6-BF1A-1E508D914814}" srcOrd="1" destOrd="0" parTransId="{4E61F38F-6E29-4649-A013-19D5A561CB06}" sibTransId="{D87FC477-4DCD-4AA2-B859-D6D30F3AEAAF}"/>
    <dgm:cxn modelId="{A002F2BA-B7DA-47DD-9521-AE575C84CE6F}" type="presParOf" srcId="{5EEB61E6-8CDD-4F51-8534-63AF42B3C992}" destId="{81C954AF-B82B-4F25-BCFE-B613CB8BAE19}" srcOrd="0" destOrd="0" presId="urn:microsoft.com/office/officeart/2005/8/layout/process4"/>
    <dgm:cxn modelId="{10352B69-B2A3-4E47-9C66-831E4B807FAE}" type="presParOf" srcId="{81C954AF-B82B-4F25-BCFE-B613CB8BAE19}" destId="{B1021DD5-2B89-495C-AE2A-0538A6B1DFDE}" srcOrd="0" destOrd="0" presId="urn:microsoft.com/office/officeart/2005/8/layout/process4"/>
    <dgm:cxn modelId="{255C1FF7-3C9C-43FC-B864-29F1AA5DE0B2}" type="presParOf" srcId="{81C954AF-B82B-4F25-BCFE-B613CB8BAE19}" destId="{3780EF56-8159-478D-9A92-470D992FCA92}" srcOrd="1" destOrd="0" presId="urn:microsoft.com/office/officeart/2005/8/layout/process4"/>
    <dgm:cxn modelId="{CFEB87A5-970E-4EA7-B2F5-AC90016ADB28}" type="presParOf" srcId="{81C954AF-B82B-4F25-BCFE-B613CB8BAE19}" destId="{251D43EA-05BA-4756-B267-6DE53F0EFCC3}" srcOrd="2" destOrd="0" presId="urn:microsoft.com/office/officeart/2005/8/layout/process4"/>
    <dgm:cxn modelId="{67973D00-1ADE-44DB-A880-CF477CE908E3}" type="presParOf" srcId="{251D43EA-05BA-4756-B267-6DE53F0EFCC3}" destId="{83E27477-5474-4933-890E-432D522342DF}" srcOrd="0" destOrd="0" presId="urn:microsoft.com/office/officeart/2005/8/layout/process4"/>
    <dgm:cxn modelId="{B31FE40D-D89B-49C1-8310-E982B1611D34}" type="presParOf" srcId="{251D43EA-05BA-4756-B267-6DE53F0EFCC3}" destId="{4FEE0B92-212C-4B7E-B3A2-1EF6F6ED7DFE}" srcOrd="1" destOrd="0" presId="urn:microsoft.com/office/officeart/2005/8/layout/process4"/>
    <dgm:cxn modelId="{BD0EB7B2-509E-45C5-B983-0F2CEE6C395E}" type="presParOf" srcId="{5EEB61E6-8CDD-4F51-8534-63AF42B3C992}" destId="{27E6662B-3E5E-49E4-99D9-131737416761}" srcOrd="1" destOrd="0" presId="urn:microsoft.com/office/officeart/2005/8/layout/process4"/>
    <dgm:cxn modelId="{A6D65EC6-3CE8-469C-80CA-B67153783F92}" type="presParOf" srcId="{5EEB61E6-8CDD-4F51-8534-63AF42B3C992}" destId="{62CE46AC-2A36-4E74-B13A-8671B1F4F82C}" srcOrd="2" destOrd="0" presId="urn:microsoft.com/office/officeart/2005/8/layout/process4"/>
    <dgm:cxn modelId="{890A2357-0089-4EBD-9064-99E5715BC5F1}" type="presParOf" srcId="{62CE46AC-2A36-4E74-B13A-8671B1F4F82C}" destId="{A4D8222C-024E-4FEB-935E-8F2CEC15DCEB}" srcOrd="0" destOrd="0" presId="urn:microsoft.com/office/officeart/2005/8/layout/process4"/>
    <dgm:cxn modelId="{A3463F9E-6399-45BF-8B03-8F899093A5E4}" type="presParOf" srcId="{62CE46AC-2A36-4E74-B13A-8671B1F4F82C}" destId="{C7CD03B0-9E32-4D0A-8885-727C9A43BBD7}" srcOrd="1" destOrd="0" presId="urn:microsoft.com/office/officeart/2005/8/layout/process4"/>
    <dgm:cxn modelId="{5A0C49B3-084B-4AD1-A72B-095AF16E333C}" type="presParOf" srcId="{62CE46AC-2A36-4E74-B13A-8671B1F4F82C}" destId="{14911D9D-187C-4CD8-9B01-AD906E447B05}" srcOrd="2" destOrd="0" presId="urn:microsoft.com/office/officeart/2005/8/layout/process4"/>
    <dgm:cxn modelId="{54879FC4-4096-41B2-8E49-9E6B7BF077EB}" type="presParOf" srcId="{14911D9D-187C-4CD8-9B01-AD906E447B05}" destId="{6964DF58-0F4A-4394-96A3-8AF03F4982EF}" srcOrd="0" destOrd="0" presId="urn:microsoft.com/office/officeart/2005/8/layout/process4"/>
    <dgm:cxn modelId="{457E4745-1AFB-4B78-ACAD-5910802670F7}" type="presParOf" srcId="{14911D9D-187C-4CD8-9B01-AD906E447B05}" destId="{E9B44A60-03BF-475F-8F06-A8752D53D0F9}" srcOrd="1" destOrd="0" presId="urn:microsoft.com/office/officeart/2005/8/layout/process4"/>
    <dgm:cxn modelId="{D8604643-FE46-4EC9-B1C0-FFBE047C6509}" type="presParOf" srcId="{5EEB61E6-8CDD-4F51-8534-63AF42B3C992}" destId="{B7C07BFD-0818-414E-BE64-E182BCC1C43B}" srcOrd="3" destOrd="0" presId="urn:microsoft.com/office/officeart/2005/8/layout/process4"/>
    <dgm:cxn modelId="{CE07F17C-3A0F-46C1-8562-C4F7277584F4}" type="presParOf" srcId="{5EEB61E6-8CDD-4F51-8534-63AF42B3C992}" destId="{D62F5770-11F7-4B6E-B6F8-5E8ED04DBDD3}" srcOrd="4" destOrd="0" presId="urn:microsoft.com/office/officeart/2005/8/layout/process4"/>
    <dgm:cxn modelId="{79684BE4-86A3-4A4E-84B5-10EA4E2C5FEF}" type="presParOf" srcId="{D62F5770-11F7-4B6E-B6F8-5E8ED04DBDD3}" destId="{DFE80B67-95E2-49AA-930B-123EC9B88BF7}" srcOrd="0" destOrd="0" presId="urn:microsoft.com/office/officeart/2005/8/layout/process4"/>
    <dgm:cxn modelId="{CC045B97-811E-4348-B82D-5D13716A2337}" type="presParOf" srcId="{D62F5770-11F7-4B6E-B6F8-5E8ED04DBDD3}" destId="{7318DA21-0537-4453-B018-FB8A52439F1A}" srcOrd="1" destOrd="0" presId="urn:microsoft.com/office/officeart/2005/8/layout/process4"/>
    <dgm:cxn modelId="{960C3592-66CF-4DAA-8CD1-07FE7100460C}" type="presParOf" srcId="{D62F5770-11F7-4B6E-B6F8-5E8ED04DBDD3}" destId="{A3687504-CA3D-4D0C-A724-10C2C01B0661}" srcOrd="2" destOrd="0" presId="urn:microsoft.com/office/officeart/2005/8/layout/process4"/>
    <dgm:cxn modelId="{83EC0EF0-D89F-4CF1-B807-C2588043E3A3}" type="presParOf" srcId="{A3687504-CA3D-4D0C-A724-10C2C01B0661}" destId="{83B51D0D-4431-409F-A6D6-EF2E87BF901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2C91A-1C40-45D8-87C2-8A216C6F50AA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C91ED-4D8A-4FFC-AA46-4377F50E15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655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A9A2E-2CCA-410C-B874-C354E13B020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838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49B4F6-F61B-4EB4-9EBC-296E7C1A08EC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9056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4BD7D2-3930-41B9-9A12-92B917A9F44F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559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558C-FCC2-4150-8AE2-B9A1C59BF07D}" type="datetimeFigureOut">
              <a:rPr lang="ru-RU" smtClean="0">
                <a:solidFill>
                  <a:srgbClr val="303030"/>
                </a:solidFill>
              </a:rPr>
              <a:pPr>
                <a:defRPr/>
              </a:pPr>
              <a:t>19.04.2022</a:t>
            </a:fld>
            <a:endParaRPr lang="ru-RU">
              <a:solidFill>
                <a:srgbClr val="303030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303030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6AE0C50-30C7-4515-A540-48F12C928C0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81725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5A7039-69DA-436E-BAAD-07FA3856292F}" type="datetimeFigureOut">
              <a:rPr lang="ru-RU" smtClean="0">
                <a:solidFill>
                  <a:srgbClr val="303030"/>
                </a:solidFill>
              </a:rPr>
              <a:pPr>
                <a:defRPr/>
              </a:pPr>
              <a:t>19.04.2022</a:t>
            </a:fld>
            <a:endParaRPr lang="ru-RU">
              <a:solidFill>
                <a:srgbClr val="30303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30303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6D2B3E-9D95-4ACD-97AB-2E05ADB254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7381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13BEC6-6D2F-4DE1-AC6D-EEBE81137DF3}" type="datetimeFigureOut">
              <a:rPr lang="ru-RU" smtClean="0">
                <a:solidFill>
                  <a:srgbClr val="303030"/>
                </a:solidFill>
              </a:rPr>
              <a:pPr>
                <a:defRPr/>
              </a:pPr>
              <a:t>19.04.2022</a:t>
            </a:fld>
            <a:endParaRPr lang="ru-RU">
              <a:solidFill>
                <a:srgbClr val="30303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30303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pPr>
              <a:defRPr/>
            </a:pPr>
            <a:fld id="{096C9A4C-F577-4EE8-8335-7113E5F23A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490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4B08F4-DF2D-4965-AC04-9A648B03567E}" type="datetimeFigureOut">
              <a:rPr lang="ru-RU" smtClean="0">
                <a:solidFill>
                  <a:srgbClr val="303030"/>
                </a:solidFill>
              </a:rPr>
              <a:pPr>
                <a:defRPr/>
              </a:pPr>
              <a:t>19.04.2022</a:t>
            </a:fld>
            <a:endParaRPr lang="ru-RU">
              <a:solidFill>
                <a:srgbClr val="30303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30303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73F07E-5E00-43CE-BF1F-01B4CC251F0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0683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51694F-4B37-4242-B162-4649AD8BB638}" type="datetimeFigureOut">
              <a:rPr lang="ru-RU" smtClean="0">
                <a:solidFill>
                  <a:srgbClr val="303030"/>
                </a:solidFill>
              </a:rPr>
              <a:pPr>
                <a:defRPr/>
              </a:pPr>
              <a:t>19.04.2022</a:t>
            </a:fld>
            <a:endParaRPr lang="ru-RU">
              <a:solidFill>
                <a:srgbClr val="30303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30303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A67CC-2FBF-4846-A84A-23903E51C3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2630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80CDC7-EA52-4899-91A1-24EFFA6ED712}" type="datetimeFigureOut">
              <a:rPr lang="ru-RU" smtClean="0">
                <a:solidFill>
                  <a:srgbClr val="303030"/>
                </a:solidFill>
              </a:rPr>
              <a:pPr>
                <a:defRPr/>
              </a:pPr>
              <a:t>19.04.2022</a:t>
            </a:fld>
            <a:endParaRPr lang="ru-RU">
              <a:solidFill>
                <a:srgbClr val="30303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30303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3FCF01-5D00-43F6-8BBA-917B3810E5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89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545A7E-7DF7-4FC7-8455-3DC64ACAA088}" type="datetimeFigureOut">
              <a:rPr lang="ru-RU" smtClean="0">
                <a:solidFill>
                  <a:srgbClr val="303030"/>
                </a:solidFill>
              </a:rPr>
              <a:pPr>
                <a:defRPr/>
              </a:pPr>
              <a:t>19.04.2022</a:t>
            </a:fld>
            <a:endParaRPr lang="ru-RU">
              <a:solidFill>
                <a:srgbClr val="30303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30303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4EACD7-87EC-4163-ACA6-6FABF09EA3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87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E16A4B-A67D-4988-8C2D-03988278A0D4}" type="datetimeFigureOut">
              <a:rPr lang="ru-RU" smtClean="0">
                <a:solidFill>
                  <a:srgbClr val="303030"/>
                </a:solidFill>
              </a:rPr>
              <a:pPr>
                <a:defRPr/>
              </a:pPr>
              <a:t>19.04.2022</a:t>
            </a:fld>
            <a:endParaRPr lang="ru-RU">
              <a:solidFill>
                <a:srgbClr val="30303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30303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8C13D2-71C6-4E57-B77D-6AD66E8777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9535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6BA570-8865-4C3D-B196-41D8AC88B154}" type="datetimeFigureOut">
              <a:rPr lang="ru-RU" smtClean="0">
                <a:solidFill>
                  <a:srgbClr val="303030"/>
                </a:solidFill>
              </a:rPr>
              <a:pPr>
                <a:defRPr/>
              </a:pPr>
              <a:t>19.04.2022</a:t>
            </a:fld>
            <a:endParaRPr lang="ru-RU">
              <a:solidFill>
                <a:srgbClr val="30303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30303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pPr>
              <a:defRPr/>
            </a:pPr>
            <a:fld id="{7B323C7E-67C7-4D11-8EE7-203FD9C6050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69606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C3C5F6-DD74-4453-A81C-1CA058E2AAC8}" type="datetimeFigureOut">
              <a:rPr lang="ru-RU" smtClean="0">
                <a:solidFill>
                  <a:srgbClr val="303030"/>
                </a:solidFill>
              </a:rPr>
              <a:pPr>
                <a:defRPr/>
              </a:pPr>
              <a:t>19.04.2022</a:t>
            </a:fld>
            <a:endParaRPr lang="ru-RU">
              <a:solidFill>
                <a:srgbClr val="30303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30303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16A9E3-58FF-497E-AED5-E58A552251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63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18189D-6FC3-418E-9CA2-1F67E8739673}" type="datetimeFigureOut">
              <a:rPr lang="ru-RU" smtClean="0">
                <a:solidFill>
                  <a:srgbClr val="303030"/>
                </a:solidFill>
              </a:rPr>
              <a:pPr>
                <a:defRPr/>
              </a:pPr>
              <a:t>19.04.2022</a:t>
            </a:fld>
            <a:endParaRPr lang="ru-RU">
              <a:solidFill>
                <a:srgbClr val="30303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30303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F71EB6-6AD9-4425-838F-F371C251C9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33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611681-09EF-4FA0-A920-E7D498D462BF}" type="datetimeFigureOut">
              <a:rPr lang="ru-RU" smtClean="0">
                <a:solidFill>
                  <a:srgbClr val="303030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19.04.2022</a:t>
            </a:fld>
            <a:endParaRPr lang="ru-RU">
              <a:solidFill>
                <a:srgbClr val="30303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30303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1729A8-5FB1-4EFE-B39C-427A437E7B7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51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microsoft.com/office/2007/relationships/hdphoto" Target="../media/hdphoto4.wdp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s://edu.tatar.ru/sovetcki/page2444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5015880" y="1556792"/>
            <a:ext cx="5256510" cy="144016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МБОУ «Средняя общеобразовательная школа № 167 </a:t>
            </a:r>
            <a:br>
              <a:rPr lang="ru-RU"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ru-RU"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 углубленным изучением   отдельных предметов» Советского района г.Казани.</a:t>
            </a: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50541" y="3669879"/>
            <a:ext cx="3309938" cy="1846818"/>
          </a:xfrm>
        </p:spPr>
        <p:txBody>
          <a:bodyPr>
            <a:normAutofit fontScale="85000" lnSpcReduction="10000"/>
          </a:bodyPr>
          <a:lstStyle/>
          <a:p>
            <a:r>
              <a:rPr lang="ru-RU" altLang="ru-RU" sz="2800" b="1" dirty="0"/>
              <a:t>Публичный отчет    директора школы</a:t>
            </a:r>
          </a:p>
          <a:p>
            <a:endParaRPr lang="ru-RU" altLang="ru-RU" sz="1300" b="1" dirty="0"/>
          </a:p>
          <a:p>
            <a:pPr eaLnBrk="1" hangingPunct="1"/>
            <a:r>
              <a:rPr lang="ru-RU" altLang="ru-RU" sz="2800" b="1" dirty="0" err="1" smtClean="0"/>
              <a:t>Загидуллина</a:t>
            </a:r>
            <a:r>
              <a:rPr lang="ru-RU" altLang="ru-RU" sz="2800" b="1" dirty="0" smtClean="0"/>
              <a:t> Марата </a:t>
            </a:r>
            <a:r>
              <a:rPr lang="ru-RU" altLang="ru-RU" sz="2800" b="1" dirty="0" err="1" smtClean="0"/>
              <a:t>Ильдаровича</a:t>
            </a:r>
            <a:endParaRPr lang="ru-RU" altLang="ru-RU" sz="2800" b="1" dirty="0"/>
          </a:p>
        </p:txBody>
      </p:sp>
      <p:pic>
        <p:nvPicPr>
          <p:cNvPr id="4" name="Picture 2" descr="C:\Пед-организ 17-18 г\фото участка школы\DSC00089.JPG"/>
          <p:cNvPicPr>
            <a:picLocks noChangeAspect="1" noChangeArrowheads="1"/>
          </p:cNvPicPr>
          <p:nvPr/>
        </p:nvPicPr>
        <p:blipFill>
          <a:blip r:embed="rId2" cstate="print"/>
          <a:srcRect l="8627" t="15832" r="8205" b="10428"/>
          <a:stretch>
            <a:fillRect/>
          </a:stretch>
        </p:blipFill>
        <p:spPr bwMode="auto">
          <a:xfrm>
            <a:off x="2279576" y="3669880"/>
            <a:ext cx="3539934" cy="235396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536" y="548680"/>
            <a:ext cx="2304256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5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Знания, технологии, компетенции, кадры – это основа для реализации наших национальных проектов, для достижения наших стратегических целей.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Владимир Владимирович Путин, </a:t>
            </a:r>
            <a:br>
              <a:rPr lang="ru-RU" dirty="0" smtClean="0"/>
            </a:br>
            <a:r>
              <a:rPr lang="ru-RU" sz="3100" dirty="0"/>
              <a:t>Президент РФ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/>
              <a:t>Заседание совета по науке и образованию. 27.11.18</a:t>
            </a:r>
          </a:p>
        </p:txBody>
      </p:sp>
    </p:spTree>
    <p:extLst>
      <p:ext uri="{BB962C8B-B14F-4D97-AF65-F5344CB8AC3E}">
        <p14:creationId xmlns:p14="http://schemas.microsoft.com/office/powerpoint/2010/main" val="86742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224EE3FA-ED63-4204-9091-46A754F57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6"/>
          <a:stretch/>
        </p:blipFill>
        <p:spPr bwMode="auto">
          <a:xfrm>
            <a:off x="902055" y="2092569"/>
            <a:ext cx="4782178" cy="3381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6A06F7BA-55F6-4A07-8D54-2239210EE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30" y="1133628"/>
            <a:ext cx="11002848" cy="777069"/>
          </a:xfrm>
        </p:spPr>
        <p:txBody>
          <a:bodyPr rtlCol="0"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Указ о национальных целях развития России до 2030 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года    (от 21 июля 2020 года)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AE01DC3-B5C1-4154-BED8-2D838E0A867C}"/>
              </a:ext>
            </a:extLst>
          </p:cNvPr>
          <p:cNvSpPr/>
          <p:nvPr/>
        </p:nvSpPr>
        <p:spPr>
          <a:xfrm>
            <a:off x="5810851" y="2352308"/>
            <a:ext cx="6248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Установить следующие целевые показатели, характеризующие достижение национальных целей к 2030 году в рамках национальной цели «Возможности для самореализации и развития талантов»: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вхождение Российской Федерации в число десяти ведущих стран мира по качеству общего образования.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34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2"/>
          <p:cNvSpPr txBox="1">
            <a:spLocks noChangeArrowheads="1"/>
          </p:cNvSpPr>
          <p:nvPr/>
        </p:nvSpPr>
        <p:spPr bwMode="auto">
          <a:xfrm>
            <a:off x="2381251" y="928688"/>
            <a:ext cx="7358063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400" b="1" dirty="0">
                <a:solidFill>
                  <a:srgbClr val="AD0101"/>
                </a:solidFill>
                <a:latin typeface="Century Gothic" panose="020B0502020202020204" pitchFamily="34" charset="0"/>
              </a:rPr>
              <a:t>3 основных фактора 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400" b="1" dirty="0">
                <a:solidFill>
                  <a:srgbClr val="AD0101"/>
                </a:solidFill>
                <a:latin typeface="Century Gothic" panose="020B0502020202020204" pitchFamily="34" charset="0"/>
              </a:rPr>
              <a:t>для развития учреждения</a:t>
            </a:r>
            <a:r>
              <a:rPr lang="ru-RU" altLang="ru-RU" sz="4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4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Материально-техническая база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4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Кадры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4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Мотивация</a:t>
            </a:r>
          </a:p>
        </p:txBody>
      </p:sp>
    </p:spTree>
    <p:extLst>
      <p:ext uri="{BB962C8B-B14F-4D97-AF65-F5344CB8AC3E}">
        <p14:creationId xmlns:p14="http://schemas.microsoft.com/office/powerpoint/2010/main" val="422684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2381250" y="571500"/>
            <a:ext cx="70246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400" b="1" dirty="0">
                <a:solidFill>
                  <a:schemeClr val="accent1"/>
                </a:solidFill>
              </a:rPr>
              <a:t>Основные документы,</a:t>
            </a:r>
            <a:br>
              <a:rPr lang="ru-RU" altLang="ru-RU" sz="2400" b="1" dirty="0">
                <a:solidFill>
                  <a:schemeClr val="accent1"/>
                </a:solidFill>
              </a:rPr>
            </a:br>
            <a:r>
              <a:rPr lang="ru-RU" altLang="ru-RU" sz="2400" b="1" dirty="0">
                <a:solidFill>
                  <a:schemeClr val="accent1"/>
                </a:solidFill>
              </a:rPr>
              <a:t> на основании которых осуществляет свою деятельность ОУ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sz="quarter" idx="1"/>
          </p:nvPr>
        </p:nvSpPr>
        <p:spPr>
          <a:xfrm>
            <a:off x="2166939" y="1785939"/>
            <a:ext cx="7858125" cy="4714875"/>
          </a:xfrm>
        </p:spPr>
        <p:txBody>
          <a:bodyPr/>
          <a:lstStyle/>
          <a:p>
            <a:r>
              <a:rPr lang="ru-RU" altLang="ru-RU" sz="1400" b="1" dirty="0"/>
              <a:t>Устав</a:t>
            </a:r>
            <a:r>
              <a:rPr lang="ru-RU" altLang="ru-RU" sz="1400" dirty="0"/>
              <a:t> муниципального  бюджетного общеобразовательного учреждения «Средняя общеобразовательная школа № 167 с углубленным изучением отдельных предметов» Советского района города Казани утверждён в новой редакции Приказом Комитета земельных и имущественных отношений Исполнительного комитета г. Казани от 04.08.2015 г. № 1687/</a:t>
            </a:r>
            <a:r>
              <a:rPr lang="ru-RU" altLang="ru-RU" sz="1400" dirty="0" err="1"/>
              <a:t>кзио-пк</a:t>
            </a:r>
            <a:r>
              <a:rPr lang="ru-RU" altLang="ru-RU" sz="1400" dirty="0"/>
              <a:t>, зарегистрирован Межрайонной  ИФНС России  № 18 по РТ 14.09.2015 г.</a:t>
            </a:r>
          </a:p>
          <a:p>
            <a:pPr>
              <a:buFont typeface="Wingdings 2" pitchFamily="18" charset="2"/>
              <a:buNone/>
            </a:pPr>
            <a:endParaRPr lang="ru-RU" altLang="ru-RU" sz="1400" dirty="0"/>
          </a:p>
          <a:p>
            <a:r>
              <a:rPr lang="ru-RU" altLang="ru-RU" sz="1400" b="1" dirty="0"/>
              <a:t>Лицензия</a:t>
            </a:r>
            <a:r>
              <a:rPr lang="ru-RU" altLang="ru-RU" sz="1400" dirty="0"/>
              <a:t> на образовательную деятельность: серия 16 Л 01 №0001898, регистрационный № 6101 от 27 марта 2015 года, выдана Министерством образования и науки Республики Татарстан бессрочно на ведение образовательной деятельности по образовательным программам начального общего образования, основного общего образования, среднего (полного) общего образования, дополнительного образования детей и взрослых.</a:t>
            </a:r>
          </a:p>
          <a:p>
            <a:pPr>
              <a:buFont typeface="Wingdings 2" pitchFamily="18" charset="2"/>
              <a:buNone/>
            </a:pPr>
            <a:endParaRPr lang="ru-RU" altLang="ru-RU" sz="1400" dirty="0"/>
          </a:p>
          <a:p>
            <a:r>
              <a:rPr lang="ru-RU" altLang="ru-RU" sz="1400" b="1" dirty="0"/>
              <a:t>Свидетельство </a:t>
            </a:r>
            <a:r>
              <a:rPr lang="ru-RU" altLang="ru-RU" sz="1400" dirty="0"/>
              <a:t>о государственной </a:t>
            </a:r>
            <a:r>
              <a:rPr lang="ru-RU" altLang="ru-RU" sz="1400" b="1" dirty="0"/>
              <a:t>аккредитации</a:t>
            </a:r>
            <a:r>
              <a:rPr lang="ru-RU" altLang="ru-RU" sz="1400" dirty="0"/>
              <a:t>: серия 16 А 01 №0000070, регистрационный №2854 от 11.02.2015 г. выдано Министерством образования и науки Республики Татарстан  до 11 февраля  2027 года.</a:t>
            </a:r>
          </a:p>
          <a:p>
            <a:pPr marL="0" indent="0">
              <a:buNone/>
            </a:pPr>
            <a:endParaRPr lang="ru-RU" altLang="ru-RU" sz="1400" dirty="0"/>
          </a:p>
          <a:p>
            <a:r>
              <a:rPr lang="ru-RU" altLang="ru-RU" sz="1400" dirty="0"/>
              <a:t>Локальные акты школы</a:t>
            </a:r>
          </a:p>
        </p:txBody>
      </p:sp>
    </p:spTree>
    <p:extLst>
      <p:ext uri="{BB962C8B-B14F-4D97-AF65-F5344CB8AC3E}">
        <p14:creationId xmlns:p14="http://schemas.microsoft.com/office/powerpoint/2010/main" val="403168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2351089" y="981075"/>
            <a:ext cx="7273925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altLang="ru-RU" sz="2400" b="1" dirty="0"/>
              <a:t>Школа  располагается в  3-х этажном кирпичном здании, построенном в 1999 году, общей площадью 5353,7 </a:t>
            </a:r>
            <a:r>
              <a:rPr lang="ru-RU" altLang="ru-RU" sz="2400" b="1" dirty="0" err="1"/>
              <a:t>кв.м</a:t>
            </a:r>
            <a:r>
              <a:rPr lang="ru-RU" altLang="ru-RU" sz="2400" b="1" dirty="0"/>
              <a:t>. Проектная мощность школы рассчитана на 864 учащихся. </a:t>
            </a:r>
          </a:p>
          <a:p>
            <a:pPr algn="ctr"/>
            <a:r>
              <a:rPr lang="ru-RU" altLang="ru-RU" sz="2400" b="1" dirty="0"/>
              <a:t>В школе обучается </a:t>
            </a:r>
            <a:r>
              <a:rPr lang="ru-RU" altLang="ru-RU" sz="2400" b="1" dirty="0" smtClean="0"/>
              <a:t>12</a:t>
            </a:r>
            <a:r>
              <a:rPr lang="en-US" altLang="ru-RU" sz="2400" b="1" dirty="0" smtClean="0"/>
              <a:t>41</a:t>
            </a:r>
            <a:r>
              <a:rPr lang="ru-RU" altLang="ru-RU" sz="2400" b="1" dirty="0" smtClean="0"/>
              <a:t> </a:t>
            </a:r>
            <a:r>
              <a:rPr lang="ru-RU" altLang="ru-RU" sz="2400" b="1" dirty="0"/>
              <a:t>учащихся. </a:t>
            </a:r>
          </a:p>
          <a:p>
            <a:pPr algn="ctr"/>
            <a:r>
              <a:rPr lang="ru-RU" altLang="ru-RU" sz="2400" b="1" dirty="0"/>
              <a:t>Площадь на одного обучающегося составляет </a:t>
            </a:r>
            <a:r>
              <a:rPr lang="ru-RU" altLang="ru-RU" sz="2400" b="1" dirty="0" smtClean="0"/>
              <a:t>4,</a:t>
            </a:r>
            <a:r>
              <a:rPr lang="en-US" altLang="ru-RU" sz="2400" b="1" dirty="0" smtClean="0"/>
              <a:t>3</a:t>
            </a:r>
            <a:r>
              <a:rPr lang="ru-RU" altLang="ru-RU" sz="2400" b="1" dirty="0" smtClean="0"/>
              <a:t> </a:t>
            </a:r>
            <a:r>
              <a:rPr lang="ru-RU" altLang="ru-RU" sz="2400" b="1" dirty="0" err="1"/>
              <a:t>кв.м</a:t>
            </a:r>
            <a:r>
              <a:rPr lang="ru-RU" altLang="ru-RU" sz="2400" b="1" dirty="0"/>
              <a:t>. </a:t>
            </a:r>
          </a:p>
          <a:p>
            <a:pPr algn="ctr"/>
            <a:r>
              <a:rPr lang="ru-RU" altLang="ru-RU" sz="2400" b="1" dirty="0"/>
              <a:t>Учебный процесс ведется в две смены в режиме шестидневной учебной недели,</a:t>
            </a:r>
          </a:p>
          <a:p>
            <a:pPr algn="ctr"/>
            <a:r>
              <a:rPr lang="ru-RU" altLang="ru-RU" sz="2400" b="1" dirty="0"/>
              <a:t> для первых классов -  пятидневной. </a:t>
            </a:r>
          </a:p>
        </p:txBody>
      </p:sp>
    </p:spTree>
    <p:extLst>
      <p:ext uri="{BB962C8B-B14F-4D97-AF65-F5344CB8AC3E}">
        <p14:creationId xmlns:p14="http://schemas.microsoft.com/office/powerpoint/2010/main" val="298842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6989" y="476251"/>
            <a:ext cx="7024687" cy="7921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</a:rPr>
              <a:t>Условия для реализации </a:t>
            </a:r>
            <a:r>
              <a:rPr lang="ru-RU" b="1" dirty="0" smtClean="0">
                <a:solidFill>
                  <a:schemeClr val="tx1"/>
                </a:solidFill>
              </a:rPr>
              <a:t>УВП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195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5009811"/>
              </p:ext>
            </p:extLst>
          </p:nvPr>
        </p:nvGraphicFramePr>
        <p:xfrm>
          <a:off x="2135189" y="1484313"/>
          <a:ext cx="7794625" cy="4444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4826"/>
                <a:gridCol w="4679799"/>
              </a:tblGrid>
              <a:tr h="52736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Учебные кабинеты</a:t>
                      </a:r>
                      <a:endParaRPr lang="ru-RU" sz="1800" dirty="0"/>
                    </a:p>
                  </a:txBody>
                  <a:tcPr marL="91429" marR="9142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Оснащенность 90%</a:t>
                      </a:r>
                      <a:endParaRPr lang="ru-RU" sz="1800" dirty="0"/>
                    </a:p>
                  </a:txBody>
                  <a:tcPr marL="91429" marR="91429" marT="45718" marB="45718"/>
                </a:tc>
              </a:tr>
              <a:tr h="11888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Школьная библиотека</a:t>
                      </a:r>
                    </a:p>
                    <a:p>
                      <a:endParaRPr lang="ru-RU" sz="1800" b="1" dirty="0"/>
                    </a:p>
                  </a:txBody>
                  <a:tcPr marL="91429" marR="91429" marT="45718" marB="45718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6 -  учебники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  -  худ. литература</a:t>
                      </a: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- </a:t>
                      </a:r>
                      <a:r>
                        <a:rPr kumimoji="0" lang="ru-RU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спр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литература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125  - ЭОР</a:t>
                      </a:r>
                      <a:endParaRPr kumimoji="0" lang="ru-RU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9" marR="91429" marT="45718" marB="45718"/>
                </a:tc>
              </a:tr>
              <a:tr h="640131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Кабинет психолога </a:t>
                      </a:r>
                      <a:endParaRPr lang="ru-RU" sz="1800" b="1" dirty="0"/>
                    </a:p>
                  </a:txBody>
                  <a:tcPr marL="91429" marR="9142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мебель, компьютер, цифровые программы</a:t>
                      </a:r>
                      <a:endParaRPr lang="ru-RU" sz="1800" b="1" dirty="0"/>
                    </a:p>
                  </a:txBody>
                  <a:tcPr marL="91429" marR="91429" marT="45718" marB="45718"/>
                </a:tc>
              </a:tr>
              <a:tr h="1188826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Информационно-технические ресурсы</a:t>
                      </a:r>
                      <a:endParaRPr lang="ru-RU" sz="1800" b="1" dirty="0"/>
                    </a:p>
                  </a:txBody>
                  <a:tcPr marL="91429" marR="9142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 179 – компьютеров, ноутбуков, нетбуков </a:t>
                      </a:r>
                    </a:p>
                    <a:p>
                      <a:r>
                        <a:rPr lang="ru-RU" sz="1800" b="1" dirty="0" smtClean="0"/>
                        <a:t>25- интерактивных досок</a:t>
                      </a:r>
                    </a:p>
                    <a:p>
                      <a:r>
                        <a:rPr lang="ru-RU" sz="1800" b="1" dirty="0" smtClean="0"/>
                        <a:t>37 – мультимедийных проекторов</a:t>
                      </a:r>
                    </a:p>
                  </a:txBody>
                  <a:tcPr marL="91429" marR="91429" marT="45718" marB="45718"/>
                </a:tc>
              </a:tr>
              <a:tr h="89951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Медицинский блок </a:t>
                      </a:r>
                      <a:endParaRPr lang="ru-RU" sz="1800" b="1" dirty="0"/>
                    </a:p>
                  </a:txBody>
                  <a:tcPr marL="91429" marR="91429" marT="45718" marB="45718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3 кабинета</a:t>
                      </a:r>
                      <a:endParaRPr lang="ru-RU" sz="1800" b="1" dirty="0"/>
                    </a:p>
                  </a:txBody>
                  <a:tcPr marL="91429" marR="91429" marT="45718" marB="4571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0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6989" y="476251"/>
            <a:ext cx="7024687" cy="7921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</a:rPr>
              <a:t>Условия для реализации </a:t>
            </a:r>
            <a:r>
              <a:rPr lang="ru-RU" b="1" dirty="0" smtClean="0">
                <a:solidFill>
                  <a:schemeClr val="tx1"/>
                </a:solidFill>
              </a:rPr>
              <a:t>УВП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/>
          </p:nvPr>
        </p:nvGraphicFramePr>
        <p:xfrm>
          <a:off x="2135189" y="1484314"/>
          <a:ext cx="7794625" cy="4803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4826"/>
                <a:gridCol w="4679799"/>
              </a:tblGrid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Учебные кабинеты</a:t>
                      </a:r>
                      <a:endParaRPr lang="ru-RU" sz="1800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Оснащенность 90%</a:t>
                      </a:r>
                      <a:endParaRPr lang="ru-RU" sz="1800" dirty="0"/>
                    </a:p>
                  </a:txBody>
                  <a:tcPr marL="91429" marR="91429" marT="45715" marB="45715"/>
                </a:tc>
              </a:tr>
              <a:tr h="7144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Актовый зал</a:t>
                      </a:r>
                    </a:p>
                    <a:p>
                      <a:endParaRPr lang="ru-RU" sz="1800" b="1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150 посадочных мест</a:t>
                      </a:r>
                    </a:p>
                  </a:txBody>
                  <a:tcPr marL="91429" marR="91429" marT="45715" marB="45715"/>
                </a:tc>
              </a:tr>
              <a:tr h="504076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Столовая</a:t>
                      </a:r>
                      <a:endParaRPr lang="ru-RU" sz="1800" b="1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180 посадочных мест</a:t>
                      </a:r>
                      <a:endParaRPr lang="ru-RU" sz="1800" b="1" dirty="0"/>
                    </a:p>
                  </a:txBody>
                  <a:tcPr marL="91429" marR="91429" marT="45715" marB="45715"/>
                </a:tc>
              </a:tr>
              <a:tr h="720108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Учебные кабинеты с лабораториями </a:t>
                      </a:r>
                      <a:endParaRPr lang="ru-RU" sz="1800" b="1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40 (2178,6 </a:t>
                      </a:r>
                      <a:r>
                        <a:rPr lang="ru-RU" sz="1800" b="1" dirty="0" err="1" smtClean="0"/>
                        <a:t>кв.м</a:t>
                      </a:r>
                      <a:r>
                        <a:rPr lang="ru-RU" sz="1800" b="1" dirty="0" smtClean="0"/>
                        <a:t>.)</a:t>
                      </a:r>
                      <a:endParaRPr lang="ru-RU" sz="1800" b="1" dirty="0"/>
                    </a:p>
                  </a:txBody>
                  <a:tcPr marL="91429" marR="91429" marT="45715" marB="45715"/>
                </a:tc>
              </a:tr>
              <a:tr h="640091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Музеи школы</a:t>
                      </a:r>
                      <a:endParaRPr lang="ru-RU" sz="1800" b="1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Музей династии </a:t>
                      </a:r>
                      <a:r>
                        <a:rPr lang="ru-RU" sz="1800" b="1" dirty="0" err="1" smtClean="0"/>
                        <a:t>Файзи</a:t>
                      </a:r>
                      <a:r>
                        <a:rPr lang="ru-RU" sz="1800" b="1" dirty="0" smtClean="0"/>
                        <a:t>, 5 музейных</a:t>
                      </a:r>
                      <a:r>
                        <a:rPr lang="ru-RU" sz="1800" b="1" baseline="0" dirty="0" smtClean="0"/>
                        <a:t> уголков</a:t>
                      </a:r>
                      <a:endParaRPr lang="ru-RU" sz="1800" b="1" dirty="0"/>
                    </a:p>
                  </a:txBody>
                  <a:tcPr marL="91429" marR="91429" marT="45715" marB="45715"/>
                </a:tc>
              </a:tr>
              <a:tr h="1859338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Спорткомплекс</a:t>
                      </a:r>
                      <a:endParaRPr lang="ru-RU" sz="1800" b="1" dirty="0"/>
                    </a:p>
                  </a:txBody>
                  <a:tcPr marL="91429" marR="91429" marT="45715" marB="45715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 спортзала</a:t>
                      </a:r>
                    </a:p>
                    <a:p>
                      <a:r>
                        <a:rPr lang="ru-RU" sz="1800" b="1" baseline="0" dirty="0" smtClean="0"/>
                        <a:t>Спортплощадка (</a:t>
                      </a:r>
                      <a:r>
                        <a:rPr lang="ru-RU" sz="1600" b="1" baseline="0" dirty="0" smtClean="0"/>
                        <a:t>со специальным покрытием  с беговой дорожкой, баскетбольным и футбольными площадками – используется в совместном пользовании с МБОУ «СОШ №161»)</a:t>
                      </a:r>
                      <a:endParaRPr lang="ru-RU" sz="1600" b="1" dirty="0"/>
                    </a:p>
                  </a:txBody>
                  <a:tcPr marL="91429" marR="91429" marT="45715" marB="4571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281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6989" y="692697"/>
            <a:ext cx="7024687" cy="950367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accent1"/>
                </a:solidFill>
              </a:rPr>
              <a:t>Финансовые ресурсы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sz="quarter" idx="1"/>
          </p:nvPr>
        </p:nvSpPr>
        <p:spPr>
          <a:xfrm>
            <a:off x="2595564" y="2428876"/>
            <a:ext cx="7386637" cy="4429125"/>
          </a:xfrm>
        </p:spPr>
        <p:txBody>
          <a:bodyPr>
            <a:normAutofit/>
          </a:bodyPr>
          <a:lstStyle/>
          <a:p>
            <a:r>
              <a:rPr lang="ru-RU" altLang="ru-RU" dirty="0" smtClean="0"/>
              <a:t>Школа обслуживается централизованной бухгалтерией Управления образования ИК МО г. Казани по Советскому району.</a:t>
            </a:r>
          </a:p>
          <a:p>
            <a:r>
              <a:rPr lang="ru-RU" altLang="ru-RU" dirty="0" smtClean="0"/>
              <a:t>Материально – техническая база школы улучшается благодаря грантам и дополнительным платным услугам , оказываемым педагогическим коллективом.</a:t>
            </a:r>
          </a:p>
        </p:txBody>
      </p:sp>
    </p:spTree>
    <p:extLst>
      <p:ext uri="{BB962C8B-B14F-4D97-AF65-F5344CB8AC3E}">
        <p14:creationId xmlns:p14="http://schemas.microsoft.com/office/powerpoint/2010/main" val="347736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8808720" cy="6946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Хозяйственная деятельность за 2021 </a:t>
            </a:r>
            <a:r>
              <a:rPr lang="ru-RU" dirty="0" smtClean="0">
                <a:solidFill>
                  <a:schemeClr val="tx1"/>
                </a:solidFill>
              </a:rPr>
              <a:t>год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83771" y="969264"/>
            <a:ext cx="11234058" cy="5628088"/>
          </a:xfrm>
        </p:spPr>
        <p:txBody>
          <a:bodyPr>
            <a:noAutofit/>
          </a:bodyPr>
          <a:lstStyle/>
          <a:p>
            <a:r>
              <a:rPr lang="ru-RU" sz="1400" b="1" dirty="0" smtClean="0"/>
              <a:t>1.Выполнен </a:t>
            </a:r>
            <a:r>
              <a:rPr lang="ru-RU" sz="1400" b="1" dirty="0"/>
              <a:t>косметический ремонт первого этажа школы.                                  </a:t>
            </a:r>
          </a:p>
          <a:p>
            <a:r>
              <a:rPr lang="ru-RU" sz="1400" b="1" dirty="0"/>
              <a:t> 2. Установлено новое светодиодное освещение первого этажа, частично второго этажа и 305 кабинета.                                                                                                                 </a:t>
            </a:r>
          </a:p>
          <a:p>
            <a:r>
              <a:rPr lang="ru-RU" sz="1400" b="1" dirty="0"/>
              <a:t> 3. Для ремонта в кабинет 305 (история) закуплен стройматериал и линолеум.                                                                                                                  4. Закуплена новая мебель для кабинета 215 (английский язык).                          </a:t>
            </a:r>
          </a:p>
          <a:p>
            <a:r>
              <a:rPr lang="ru-RU" sz="1400" b="1" dirty="0"/>
              <a:t>5. В кабинеты 210,212,213,310,312 закуплены проекторы вместо выбывших из строя.                                                                                                                                             6. Для функционирования школы закуплены офисная бумага, школьная документация (журналы), канцелярские товары, моющие средства, антисептик для рук, маски, медицинские препараты.                                                                                                                              </a:t>
            </a:r>
          </a:p>
          <a:p>
            <a:r>
              <a:rPr lang="ru-RU" sz="1400" b="1" dirty="0"/>
              <a:t>7. Выполнена замена картриджа и инфракрасной лампы на питьевом фонтанчике.                                                                                                                         8. Покрашен фасад школы по периметру водоэмульсионной краской.                                                </a:t>
            </a:r>
            <a:endParaRPr lang="ru-RU" sz="1400" b="1" dirty="0" smtClean="0"/>
          </a:p>
          <a:p>
            <a:r>
              <a:rPr lang="ru-RU" sz="1400" b="1" dirty="0" smtClean="0"/>
              <a:t> </a:t>
            </a:r>
            <a:r>
              <a:rPr lang="ru-RU" sz="1400" b="1" dirty="0"/>
              <a:t>9. Для проведения кружков закуплено 15 графических планшетов.                                </a:t>
            </a:r>
          </a:p>
          <a:p>
            <a:r>
              <a:rPr lang="ru-RU" sz="1400" b="1" dirty="0"/>
              <a:t>10. Противопожарные мероприятия: в зону охраны закуплен </a:t>
            </a:r>
            <a:r>
              <a:rPr lang="ru-RU" sz="1400" b="1" dirty="0" err="1"/>
              <a:t>самоспасатель</a:t>
            </a:r>
            <a:r>
              <a:rPr lang="ru-RU" sz="1400" b="1" dirty="0"/>
              <a:t> и фонарь.                                                                                                                                                                              11. В столовую приобретено 3 микроволновые печи для подогрева пищи.                                                                                                                                               12. Закуплена оргтехника для учебного процесса: 7 компьютеров и 12 МФУ.     </a:t>
            </a:r>
          </a:p>
          <a:p>
            <a:r>
              <a:rPr lang="ru-RU" sz="1400" b="1" dirty="0"/>
              <a:t>13. Проведены лабораторные исследования и отбор проб продукции, окружающей среды в столовой школы «Центром гигиены и эпидемиологии РТ.                                                                                                                                           </a:t>
            </a:r>
            <a:endParaRPr lang="ru-RU" sz="1400" b="1" dirty="0" smtClean="0"/>
          </a:p>
          <a:p>
            <a:r>
              <a:rPr lang="ru-RU" sz="1400" b="1" dirty="0" smtClean="0"/>
              <a:t>14.Проведено </a:t>
            </a:r>
            <a:r>
              <a:rPr lang="ru-RU" sz="1400" b="1" dirty="0"/>
              <a:t>списание 40 компьютеров.                                                                   </a:t>
            </a:r>
          </a:p>
          <a:p>
            <a:r>
              <a:rPr lang="ru-RU" sz="1400" b="1" dirty="0"/>
              <a:t>15.Для посыпки территорий от гололеда закуплена </a:t>
            </a:r>
            <a:r>
              <a:rPr lang="ru-RU" sz="1400" b="1" dirty="0" err="1"/>
              <a:t>песко</a:t>
            </a:r>
            <a:r>
              <a:rPr lang="ru-RU" sz="1400" b="1" dirty="0"/>
              <a:t>-соляная смесь.       </a:t>
            </a:r>
          </a:p>
          <a:p>
            <a:r>
              <a:rPr lang="ru-RU" sz="1400" b="1" dirty="0"/>
              <a:t>16.В кабинет химии закуплено оборудование для проведения лабораторных работ.                                                                                                                                     17.Для проведения уроков в начальную школу закуплено  4 документ –камеры.                                                                                                                                 18.Для уборки снега на территории школы закуплен снегоуборщик.                  </a:t>
            </a:r>
          </a:p>
          <a:p>
            <a:r>
              <a:rPr lang="ru-RU" sz="1400" b="1" dirty="0"/>
              <a:t>19.Проведено обучение персонала в АО «Безопасность» ответственных по </a:t>
            </a:r>
            <a:r>
              <a:rPr lang="ru-RU" sz="1400" b="1" dirty="0" err="1"/>
              <a:t>теплоустановкам</a:t>
            </a:r>
            <a:r>
              <a:rPr lang="ru-RU" sz="1400" b="1" dirty="0"/>
              <a:t> и электрической безопасности.</a:t>
            </a:r>
          </a:p>
          <a:p>
            <a:pPr marL="0" indent="0">
              <a:buNone/>
            </a:pPr>
            <a:endParaRPr lang="ru-RU" sz="1700" b="1" dirty="0"/>
          </a:p>
        </p:txBody>
      </p:sp>
    </p:spTree>
    <p:extLst>
      <p:ext uri="{BB962C8B-B14F-4D97-AF65-F5344CB8AC3E}">
        <p14:creationId xmlns:p14="http://schemas.microsoft.com/office/powerpoint/2010/main" val="221553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5903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Единая методическая тема Советского  района на 2016-2021 </a:t>
            </a:r>
            <a:r>
              <a:rPr lang="ru-RU" dirty="0" err="1" smtClean="0"/>
              <a:t>г.г</a:t>
            </a:r>
            <a:r>
              <a:rPr lang="ru-RU" dirty="0" smtClean="0"/>
              <a:t>.: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38200" y="2890157"/>
            <a:ext cx="10515600" cy="328680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«Развитие компетенций участников образовательного процесса в рамках введения государственных образовательных и профессиональных стандартов»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30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>Тема работы школы на 2016-2021 г:</a:t>
            </a:r>
            <a:br>
              <a:rPr lang="ru-RU" sz="3100" dirty="0" smtClean="0"/>
            </a:br>
            <a:r>
              <a:rPr lang="ru-RU" sz="3100" dirty="0" smtClean="0"/>
              <a:t>«Активная образовательная среда – залог успешной самореализации личности»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2016-17 </a:t>
            </a:r>
            <a:r>
              <a:rPr lang="ru-RU" dirty="0" err="1" smtClean="0"/>
              <a:t>уч.г</a:t>
            </a:r>
            <a:r>
              <a:rPr lang="ru-RU" dirty="0" smtClean="0"/>
              <a:t>. –</a:t>
            </a:r>
          </a:p>
          <a:p>
            <a:r>
              <a:rPr lang="ru-RU" dirty="0" smtClean="0"/>
              <a:t>«Активная образовательная среда – залог успешной самореализации личности».</a:t>
            </a:r>
          </a:p>
          <a:p>
            <a:r>
              <a:rPr lang="ru-RU" dirty="0" smtClean="0"/>
              <a:t>2017-18 </a:t>
            </a:r>
            <a:r>
              <a:rPr lang="ru-RU" dirty="0" err="1" smtClean="0"/>
              <a:t>уч.г</a:t>
            </a:r>
            <a:r>
              <a:rPr lang="ru-RU" dirty="0" smtClean="0"/>
              <a:t>. –</a:t>
            </a:r>
          </a:p>
          <a:p>
            <a:pPr marL="0" indent="0">
              <a:buNone/>
            </a:pPr>
            <a:r>
              <a:rPr lang="ru-RU" dirty="0" smtClean="0"/>
              <a:t>«Управление процессом достижения качества образования как условие реализации ФГОС».</a:t>
            </a:r>
          </a:p>
          <a:p>
            <a:r>
              <a:rPr lang="ru-RU" dirty="0" smtClean="0"/>
              <a:t>2018-19 </a:t>
            </a:r>
            <a:r>
              <a:rPr lang="ru-RU" dirty="0" err="1" smtClean="0"/>
              <a:t>уч.г</a:t>
            </a:r>
            <a:r>
              <a:rPr lang="ru-RU" dirty="0" smtClean="0"/>
              <a:t>. –</a:t>
            </a:r>
          </a:p>
          <a:p>
            <a:pPr marL="0" indent="0">
              <a:buNone/>
            </a:pPr>
            <a:r>
              <a:rPr lang="ru-RU" dirty="0" smtClean="0"/>
              <a:t>«Развитие творческой деятельности учителей как фактор управления развитием личности ученика».</a:t>
            </a:r>
          </a:p>
          <a:p>
            <a:r>
              <a:rPr lang="ru-RU" dirty="0" smtClean="0"/>
              <a:t>2019-20 </a:t>
            </a:r>
            <a:r>
              <a:rPr lang="ru-RU" dirty="0" err="1" smtClean="0"/>
              <a:t>уч.г</a:t>
            </a:r>
            <a:r>
              <a:rPr lang="ru-RU" dirty="0" smtClean="0"/>
              <a:t>. –</a:t>
            </a:r>
          </a:p>
          <a:p>
            <a:pPr marL="0" indent="0">
              <a:buNone/>
            </a:pPr>
            <a:r>
              <a:rPr lang="ru-RU" dirty="0" smtClean="0"/>
              <a:t>«Комплексное использование современных подходов к организации </a:t>
            </a:r>
            <a:r>
              <a:rPr lang="ru-RU" dirty="0" err="1" smtClean="0"/>
              <a:t>учебно</a:t>
            </a:r>
            <a:r>
              <a:rPr lang="ru-RU" dirty="0" smtClean="0"/>
              <a:t> – воспитательного процесса как путь достижения </a:t>
            </a:r>
            <a:r>
              <a:rPr lang="ru-RU" dirty="0" err="1" smtClean="0"/>
              <a:t>профстандарта</a:t>
            </a:r>
            <a:r>
              <a:rPr lang="ru-RU" dirty="0" smtClean="0"/>
              <a:t> педагога».</a:t>
            </a:r>
          </a:p>
          <a:p>
            <a:r>
              <a:rPr lang="ru-RU" dirty="0" smtClean="0"/>
              <a:t>2020-21 </a:t>
            </a:r>
            <a:r>
              <a:rPr lang="ru-RU" dirty="0" err="1" smtClean="0"/>
              <a:t>уч.г</a:t>
            </a:r>
            <a:r>
              <a:rPr lang="ru-RU" dirty="0" smtClean="0"/>
              <a:t>. –</a:t>
            </a:r>
          </a:p>
          <a:p>
            <a:pPr marL="0" indent="0">
              <a:buNone/>
            </a:pPr>
            <a:r>
              <a:rPr lang="ru-RU" dirty="0" smtClean="0"/>
              <a:t>«Сотрудничество участников образовательного процесса в рамках введения государственных образовательных и проф. стандартов».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57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Создать образовательную среду, обеспечивающую условия для развития и воспитания личности школьника, получения качественного образования с целью достижения планируемых результатов в соответствии с требованиями ФГОС.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95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6366548"/>
              </p:ext>
            </p:extLst>
          </p:nvPr>
        </p:nvGraphicFramePr>
        <p:xfrm>
          <a:off x="3595670" y="500042"/>
          <a:ext cx="6096000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982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66988" y="764705"/>
            <a:ext cx="7201420" cy="5067771"/>
          </a:xfrm>
        </p:spPr>
        <p:txBody>
          <a:bodyPr rtlCol="0">
            <a:normAutofit fontScale="92500" lnSpcReduction="20000"/>
          </a:bodyPr>
          <a:lstStyle/>
          <a:p>
            <a:pPr marL="68580" indent="0">
              <a:buNone/>
              <a:defRPr/>
            </a:pPr>
            <a:r>
              <a:rPr lang="ru-RU" b="1" dirty="0">
                <a:solidFill>
                  <a:schemeClr val="tx1"/>
                </a:solidFill>
              </a:rPr>
              <a:t>В МБОУ “Школа №167” работают </a:t>
            </a:r>
            <a:r>
              <a:rPr lang="ru-RU" b="1" dirty="0" smtClean="0">
                <a:solidFill>
                  <a:schemeClr val="tx1"/>
                </a:solidFill>
              </a:rPr>
              <a:t>74 педагога.   </a:t>
            </a:r>
            <a:endParaRPr lang="ru-RU" b="1" dirty="0">
              <a:solidFill>
                <a:schemeClr val="tx1"/>
              </a:solidFill>
            </a:endParaRPr>
          </a:p>
          <a:p>
            <a:pPr marL="68580" indent="0">
              <a:buNone/>
              <a:defRPr/>
            </a:pPr>
            <a:r>
              <a:rPr lang="ru-RU" b="1" dirty="0">
                <a:solidFill>
                  <a:schemeClr val="tx1"/>
                </a:solidFill>
              </a:rPr>
              <a:t>Из них:</a:t>
            </a:r>
          </a:p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</a:rPr>
              <a:t>4 </a:t>
            </a:r>
            <a:r>
              <a:rPr lang="ru-RU" b="1" dirty="0">
                <a:solidFill>
                  <a:schemeClr val="tx1"/>
                </a:solidFill>
              </a:rPr>
              <a:t>победителя  </a:t>
            </a:r>
            <a:r>
              <a:rPr lang="ru-RU" b="1" dirty="0" smtClean="0">
                <a:solidFill>
                  <a:schemeClr val="tx1"/>
                </a:solidFill>
              </a:rPr>
              <a:t>Всероссийского </a:t>
            </a:r>
            <a:r>
              <a:rPr lang="ru-RU" b="1" dirty="0">
                <a:solidFill>
                  <a:schemeClr val="tx1"/>
                </a:solidFill>
              </a:rPr>
              <a:t>гранта ПНПО; </a:t>
            </a:r>
          </a:p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</a:rPr>
              <a:t>8 </a:t>
            </a:r>
            <a:r>
              <a:rPr lang="ru-RU" b="1" dirty="0">
                <a:solidFill>
                  <a:schemeClr val="tx1"/>
                </a:solidFill>
              </a:rPr>
              <a:t>победителей </a:t>
            </a:r>
            <a:r>
              <a:rPr lang="ru-RU" b="1" dirty="0" smtClean="0">
                <a:solidFill>
                  <a:schemeClr val="tx1"/>
                </a:solidFill>
              </a:rPr>
              <a:t> Республиканского  гранта «Наш </a:t>
            </a:r>
            <a:r>
              <a:rPr lang="ru-RU" b="1" dirty="0">
                <a:solidFill>
                  <a:schemeClr val="tx1"/>
                </a:solidFill>
              </a:rPr>
              <a:t>лучший учитель» ;</a:t>
            </a:r>
          </a:p>
          <a:p>
            <a:pPr marL="0" indent="0"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Наши </a:t>
            </a:r>
            <a:r>
              <a:rPr lang="ru-RU" b="1" dirty="0">
                <a:solidFill>
                  <a:schemeClr val="tx1"/>
                </a:solidFill>
              </a:rPr>
              <a:t>учителя также достигли высот в своем </a:t>
            </a:r>
            <a:r>
              <a:rPr lang="ru-RU" b="1" dirty="0" smtClean="0">
                <a:solidFill>
                  <a:schemeClr val="tx1"/>
                </a:solidFill>
              </a:rPr>
              <a:t>  мастерстве </a:t>
            </a:r>
            <a:endParaRPr lang="ru-RU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</a:rPr>
              <a:t> 1 победитель в номинации «Учитель – мастер» республиканского конкурса «Учитель года» </a:t>
            </a:r>
          </a:p>
          <a:p>
            <a:pPr>
              <a:defRPr/>
            </a:pPr>
            <a:r>
              <a:rPr lang="ru-RU" b="1" dirty="0" smtClean="0"/>
              <a:t> </a:t>
            </a:r>
            <a:r>
              <a:rPr lang="ru-RU" b="1" dirty="0"/>
              <a:t>1 </a:t>
            </a:r>
            <a:r>
              <a:rPr lang="ru-RU" b="1" dirty="0" smtClean="0"/>
              <a:t> </a:t>
            </a:r>
            <a:r>
              <a:rPr lang="ru-RU" b="1" dirty="0"/>
              <a:t>лауреат городского конкурса «Учитель года» </a:t>
            </a:r>
            <a:endParaRPr lang="ru-RU" b="1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</a:rPr>
              <a:t>2 </a:t>
            </a:r>
            <a:r>
              <a:rPr lang="ru-RU" b="1" dirty="0">
                <a:solidFill>
                  <a:schemeClr val="tx1"/>
                </a:solidFill>
              </a:rPr>
              <a:t>победителя </a:t>
            </a:r>
            <a:r>
              <a:rPr lang="ru-RU" b="1" dirty="0" smtClean="0">
                <a:solidFill>
                  <a:schemeClr val="tx1"/>
                </a:solidFill>
              </a:rPr>
              <a:t>и </a:t>
            </a:r>
            <a:r>
              <a:rPr lang="ru-RU" b="1" dirty="0" smtClean="0"/>
              <a:t>3 лауреата районного </a:t>
            </a:r>
            <a:r>
              <a:rPr lang="ru-RU" b="1" dirty="0"/>
              <a:t>конкурса </a:t>
            </a:r>
            <a:r>
              <a:rPr lang="ru-RU" b="1" dirty="0" smtClean="0">
                <a:solidFill>
                  <a:schemeClr val="tx1"/>
                </a:solidFill>
              </a:rPr>
              <a:t>«Учитель года». </a:t>
            </a:r>
            <a:endParaRPr lang="ru-RU" b="1" dirty="0">
              <a:solidFill>
                <a:schemeClr val="tx1"/>
              </a:solidFill>
            </a:endParaRP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3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783" y="0"/>
            <a:ext cx="12192000" cy="688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9359900" y="6021917"/>
            <a:ext cx="2844800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2" tIns="60936" rIns="121872" bIns="60936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6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600">
              <a:solidFill>
                <a:srgbClr val="898989"/>
              </a:solidFill>
              <a:cs typeface="Arial" pitchFamily="34" charset="0"/>
            </a:endParaRPr>
          </a:p>
        </p:txBody>
      </p:sp>
      <p:pic>
        <p:nvPicPr>
          <p:cNvPr id="26628" name="Picture 4" descr="C:\Users\Afanaseva\Desktop\Августовка 2014, 2015, 2016, 2017\Августовка 2017\Доклад министра\От Адели\Оптимальные размеры\лого_пнг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5" y="294218"/>
            <a:ext cx="831849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45388" y="32709"/>
            <a:ext cx="12385541" cy="107702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ru-RU" sz="2133" dirty="0"/>
              <a:t>ОБЗОР ИЗМЕНЕНИЙ </a:t>
            </a:r>
          </a:p>
          <a:p>
            <a:pPr algn="ctr"/>
            <a:r>
              <a:rPr lang="ru-RU" sz="2133" dirty="0"/>
              <a:t>ФЕДЕРАЛЬНОГО ЗАКОНА от 29.12.2012 N 273-ФЗ </a:t>
            </a:r>
          </a:p>
          <a:p>
            <a:pPr algn="ctr"/>
            <a:r>
              <a:rPr lang="ru-RU" sz="2133" dirty="0"/>
              <a:t>"ОБ ОБРАЗОВАНИИ В РОССИЙСКОЙ ФЕДЕРАЦИИ" </a:t>
            </a:r>
            <a:endParaRPr lang="ru-RU" sz="2133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08235" y="-26867"/>
            <a:ext cx="6096000" cy="379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67" b="1" i="1" u="sng" dirty="0"/>
              <a:t>Редакция от 08.06.2020 </a:t>
            </a:r>
            <a:endParaRPr lang="ru-RU" sz="1867" i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245863" y="1359416"/>
            <a:ext cx="11431317" cy="4196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1. Право на занятие педагогической деятельности студентам</a:t>
            </a:r>
            <a:r>
              <a:rPr lang="ru-RU" sz="2400" dirty="0"/>
              <a:t>*</a:t>
            </a:r>
          </a:p>
          <a:p>
            <a:r>
              <a:rPr lang="ru-RU" sz="1867" dirty="0"/>
              <a:t>3 года (</a:t>
            </a:r>
            <a:r>
              <a:rPr lang="ru-RU" sz="1867" dirty="0" err="1"/>
              <a:t>пед.обучения</a:t>
            </a:r>
            <a:r>
              <a:rPr lang="ru-RU" sz="1867" dirty="0"/>
              <a:t>) + успешная </a:t>
            </a:r>
            <a:r>
              <a:rPr lang="ru-RU" sz="1867" dirty="0" err="1"/>
              <a:t>пром</a:t>
            </a:r>
            <a:r>
              <a:rPr lang="ru-RU" sz="1867" dirty="0"/>
              <a:t>. аттестация – </a:t>
            </a:r>
            <a:r>
              <a:rPr lang="ru-RU" sz="1867" dirty="0" err="1"/>
              <a:t>общеобр</a:t>
            </a:r>
            <a:r>
              <a:rPr lang="ru-RU" sz="1867" dirty="0"/>
              <a:t>. прогр.*</a:t>
            </a:r>
          </a:p>
          <a:p>
            <a:r>
              <a:rPr lang="ru-RU" sz="1867" dirty="0"/>
              <a:t>2 года (</a:t>
            </a:r>
            <a:r>
              <a:rPr lang="ru-RU" sz="1867" dirty="0" err="1"/>
              <a:t>обуч</a:t>
            </a:r>
            <a:r>
              <a:rPr lang="ru-RU" sz="1867" dirty="0"/>
              <a:t>. по направлению) + успешная </a:t>
            </a:r>
            <a:r>
              <a:rPr lang="ru-RU" sz="1867" dirty="0" err="1"/>
              <a:t>пром</a:t>
            </a:r>
            <a:r>
              <a:rPr lang="ru-RU" sz="1867" dirty="0"/>
              <a:t>. аттестация – доп. общ. прогр.*</a:t>
            </a:r>
          </a:p>
          <a:p>
            <a:endParaRPr lang="ru-RU" sz="2400" b="1" dirty="0"/>
          </a:p>
          <a:p>
            <a:r>
              <a:rPr lang="ru-RU" sz="2400" b="1" dirty="0"/>
              <a:t>2</a:t>
            </a:r>
            <a:r>
              <a:rPr lang="ru-RU" sz="2400" dirty="0"/>
              <a:t>. </a:t>
            </a:r>
            <a:r>
              <a:rPr lang="ru-RU" sz="2400" b="1" dirty="0"/>
              <a:t>При ЧС, РПГ </a:t>
            </a:r>
            <a:r>
              <a:rPr lang="ru-RU" sz="1867" dirty="0"/>
              <a:t>– вводится дистанционное образование вне зависимости от ограничений во </a:t>
            </a:r>
            <a:r>
              <a:rPr lang="ru-RU" sz="1867" dirty="0" err="1"/>
              <a:t>ФГОСы</a:t>
            </a:r>
            <a:r>
              <a:rPr lang="ru-RU" sz="1867" dirty="0"/>
              <a:t>.</a:t>
            </a:r>
          </a:p>
          <a:p>
            <a:endParaRPr lang="ru-RU" sz="2400" b="1" dirty="0"/>
          </a:p>
          <a:p>
            <a:r>
              <a:rPr lang="ru-RU" sz="2400" b="1" dirty="0"/>
              <a:t>3. Документ об образовании в эл. форме приравнен к бумажной форме.</a:t>
            </a:r>
          </a:p>
          <a:p>
            <a:r>
              <a:rPr lang="ru-RU" sz="1867" dirty="0"/>
              <a:t>(документ  на  бумажном носителе,  преобразованный  в  электронную  форму  путем сканирования или фотографирования   с   обеспечением   машиночитаемого  распознавания  его реквизитов).</a:t>
            </a:r>
          </a:p>
          <a:p>
            <a:endParaRPr lang="ru-RU" sz="2400" b="1" dirty="0"/>
          </a:p>
          <a:p>
            <a:r>
              <a:rPr lang="ru-RU" sz="2400" b="1" dirty="0"/>
              <a:t>4. На </a:t>
            </a:r>
            <a:r>
              <a:rPr lang="ru-RU" sz="2400" b="1" dirty="0" err="1"/>
              <a:t>пед</a:t>
            </a:r>
            <a:r>
              <a:rPr lang="ru-RU" sz="2400" b="1" dirty="0"/>
              <a:t>. работников, принятых до 01.09.2013, прошедших аттестацию, не распространяется требование о высшем/среднем проф. образовании.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6880" y="6016653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</a:rPr>
              <a:t>* Приказ </a:t>
            </a:r>
            <a:r>
              <a:rPr lang="ru-RU" sz="1600" dirty="0" err="1">
                <a:latin typeface="Arial" panose="020B0604020202020204" pitchFamily="34" charset="0"/>
              </a:rPr>
              <a:t>Минпросвещения</a:t>
            </a:r>
            <a:r>
              <a:rPr lang="ru-RU" sz="1600" dirty="0">
                <a:latin typeface="Arial" panose="020B0604020202020204" pitchFamily="34" charset="0"/>
              </a:rPr>
              <a:t> России от 18.09.2020 N 508</a:t>
            </a:r>
          </a:p>
        </p:txBody>
      </p:sp>
    </p:spTree>
    <p:extLst>
      <p:ext uri="{BB962C8B-B14F-4D97-AF65-F5344CB8AC3E}">
        <p14:creationId xmlns:p14="http://schemas.microsoft.com/office/powerpoint/2010/main" val="39037412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AF278"/>
            </a:gs>
            <a:gs pos="62000">
              <a:srgbClr val="92BE3F"/>
            </a:gs>
            <a:gs pos="100000">
              <a:srgbClr val="80A33D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351584" y="620689"/>
            <a:ext cx="7024688" cy="72072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 smtClean="0">
                <a:solidFill>
                  <a:schemeClr val="accent1"/>
                </a:solidFill>
              </a:rPr>
              <a:t>Кадровый состав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85797086"/>
              </p:ext>
            </p:extLst>
          </p:nvPr>
        </p:nvGraphicFramePr>
        <p:xfrm>
          <a:off x="2743199" y="1341413"/>
          <a:ext cx="8098972" cy="4899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963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школе работают 7 методических объединений учителей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Естественно-математического цикла</a:t>
            </a:r>
          </a:p>
          <a:p>
            <a:r>
              <a:rPr lang="ru-RU" dirty="0" smtClean="0"/>
              <a:t>Гуманитарного цикла</a:t>
            </a:r>
          </a:p>
          <a:p>
            <a:r>
              <a:rPr lang="ru-RU" dirty="0" err="1" smtClean="0"/>
              <a:t>Здоровьесберегающего</a:t>
            </a:r>
            <a:r>
              <a:rPr lang="ru-RU" dirty="0" smtClean="0"/>
              <a:t> цикла</a:t>
            </a:r>
          </a:p>
          <a:p>
            <a:r>
              <a:rPr lang="ru-RU" dirty="0" smtClean="0"/>
              <a:t>Английского языка</a:t>
            </a:r>
          </a:p>
          <a:p>
            <a:r>
              <a:rPr lang="ru-RU" dirty="0" smtClean="0"/>
              <a:t>Родного языка</a:t>
            </a:r>
          </a:p>
          <a:p>
            <a:r>
              <a:rPr lang="ru-RU" dirty="0" smtClean="0"/>
              <a:t>Начальной школы</a:t>
            </a:r>
          </a:p>
          <a:p>
            <a:r>
              <a:rPr lang="ru-RU" dirty="0" smtClean="0"/>
              <a:t>Классных руководителей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00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164" y="535894"/>
            <a:ext cx="11413671" cy="1325563"/>
          </a:xfrm>
        </p:spPr>
        <p:txBody>
          <a:bodyPr>
            <a:noAutofit/>
          </a:bodyPr>
          <a:lstStyle/>
          <a:p>
            <a:r>
              <a:rPr lang="ru-RU" sz="2000" dirty="0" smtClean="0"/>
              <a:t>Перед методической службой школы поставлена цель: </a:t>
            </a:r>
            <a:r>
              <a:rPr lang="ru-RU" sz="2000" dirty="0"/>
              <a:t>цель: способствовать </a:t>
            </a:r>
            <a:r>
              <a:rPr lang="ru-RU" sz="2000" dirty="0" smtClean="0"/>
              <a:t>развитию и социализации </a:t>
            </a:r>
            <a:r>
              <a:rPr lang="ru-RU" sz="2000" dirty="0"/>
              <a:t>личности </a:t>
            </a:r>
            <a:r>
              <a:rPr lang="ru-RU" sz="2000" dirty="0" smtClean="0"/>
              <a:t>ребенка в </a:t>
            </a:r>
            <a:r>
              <a:rPr lang="ru-RU" sz="2000" dirty="0"/>
              <a:t>условиях модернизации образовательного пространства </a:t>
            </a:r>
            <a:r>
              <a:rPr lang="ru-RU" sz="2000" dirty="0" smtClean="0"/>
              <a:t>школы через создание условий для повышения профессионального мастерства преподавателей на основе обмена передовым опытом, самообразования и курсовой переподготовки</a:t>
            </a:r>
            <a:r>
              <a:rPr lang="ru-RU" sz="20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38200" y="1861457"/>
            <a:ext cx="10515600" cy="4767942"/>
          </a:xfrm>
        </p:spPr>
        <p:txBody>
          <a:bodyPr>
            <a:normAutofit fontScale="32500" lnSpcReduction="20000"/>
          </a:bodyPr>
          <a:lstStyle/>
          <a:p>
            <a:r>
              <a:rPr lang="ru-RU" sz="4300" dirty="0" smtClean="0"/>
              <a:t>Для ее реализации сформулированы следующие задачи:</a:t>
            </a:r>
          </a:p>
          <a:p>
            <a:pPr marL="0" indent="0">
              <a:buNone/>
            </a:pPr>
            <a:r>
              <a:rPr lang="ru-RU" sz="4300" dirty="0" smtClean="0"/>
              <a:t>1. Повысить качество обучения.</a:t>
            </a:r>
          </a:p>
          <a:p>
            <a:pPr marL="0" indent="0">
              <a:buNone/>
            </a:pPr>
            <a:r>
              <a:rPr lang="ru-RU" sz="4300" dirty="0" smtClean="0"/>
              <a:t>2. Повысить уровень учебной мотивации.</a:t>
            </a:r>
          </a:p>
          <a:p>
            <a:pPr marL="0" indent="0">
              <a:buNone/>
            </a:pPr>
            <a:r>
              <a:rPr lang="ru-RU" sz="4300" dirty="0" smtClean="0"/>
              <a:t>3. Обеспечить внедрение в учебный процесс системно-</a:t>
            </a:r>
            <a:r>
              <a:rPr lang="ru-RU" sz="4300" dirty="0" err="1" smtClean="0"/>
              <a:t>деятельностный</a:t>
            </a:r>
            <a:r>
              <a:rPr lang="ru-RU" sz="4300" dirty="0" smtClean="0"/>
              <a:t> подход.</a:t>
            </a:r>
          </a:p>
          <a:p>
            <a:pPr marL="0" indent="0">
              <a:buNone/>
            </a:pPr>
            <a:r>
              <a:rPr lang="ru-RU" sz="4300" dirty="0" smtClean="0"/>
              <a:t>4. Работа с мотивированными учениками, направленная на участие в предметных олимпиадах.</a:t>
            </a:r>
          </a:p>
          <a:p>
            <a:pPr marL="0" indent="0">
              <a:buNone/>
            </a:pPr>
            <a:r>
              <a:rPr lang="ru-RU" sz="4300" dirty="0" smtClean="0"/>
              <a:t>6. Сформировать банк данных по диагностике и мониторингу образовательного процесса.</a:t>
            </a:r>
          </a:p>
          <a:p>
            <a:pPr marL="0" indent="0">
              <a:buNone/>
            </a:pPr>
            <a:r>
              <a:rPr lang="ru-RU" sz="4300" dirty="0" smtClean="0"/>
              <a:t>7. Выявить, обобщить и распространить положительный опыт творчески работающих учителей.</a:t>
            </a:r>
          </a:p>
          <a:p>
            <a:pPr marL="0" indent="0">
              <a:buNone/>
            </a:pPr>
            <a:r>
              <a:rPr lang="ru-RU" sz="4300" dirty="0" smtClean="0"/>
              <a:t>Формы методической работы:</a:t>
            </a:r>
          </a:p>
          <a:p>
            <a:pPr marL="0" indent="0">
              <a:buNone/>
            </a:pPr>
            <a:r>
              <a:rPr lang="ru-RU" sz="4300" dirty="0" smtClean="0"/>
              <a:t>а) работа педсовета;</a:t>
            </a:r>
          </a:p>
          <a:p>
            <a:pPr marL="0" indent="0">
              <a:buNone/>
            </a:pPr>
            <a:r>
              <a:rPr lang="ru-RU" sz="4300" dirty="0" smtClean="0"/>
              <a:t>б) работа методического совета школы;</a:t>
            </a:r>
          </a:p>
          <a:p>
            <a:pPr marL="0" indent="0">
              <a:buNone/>
            </a:pPr>
            <a:r>
              <a:rPr lang="ru-RU" sz="4300" dirty="0" smtClean="0"/>
              <a:t>в) работа методических объединений;</a:t>
            </a:r>
          </a:p>
          <a:p>
            <a:pPr marL="0" indent="0">
              <a:buNone/>
            </a:pPr>
            <a:r>
              <a:rPr lang="ru-RU" sz="4300" dirty="0" smtClean="0"/>
              <a:t>г)  работа педагогов над темами самообразования;</a:t>
            </a:r>
          </a:p>
          <a:p>
            <a:pPr marL="0" indent="0">
              <a:buNone/>
            </a:pPr>
            <a:r>
              <a:rPr lang="ru-RU" sz="4300" dirty="0" smtClean="0"/>
              <a:t>д) открытые уроки;</a:t>
            </a:r>
          </a:p>
          <a:p>
            <a:pPr marL="0" indent="0">
              <a:buNone/>
            </a:pPr>
            <a:r>
              <a:rPr lang="ru-RU" sz="4300" dirty="0" smtClean="0"/>
              <a:t>е) обобщение передового педагогического опыта учителей;</a:t>
            </a:r>
          </a:p>
          <a:p>
            <a:pPr marL="0" indent="0">
              <a:buNone/>
            </a:pPr>
            <a:r>
              <a:rPr lang="ru-RU" sz="4300" dirty="0" smtClean="0"/>
              <a:t>ё) внеклассная работа;</a:t>
            </a:r>
          </a:p>
          <a:p>
            <a:pPr marL="0" indent="0">
              <a:buNone/>
            </a:pPr>
            <a:r>
              <a:rPr lang="ru-RU" sz="4300" dirty="0" smtClean="0"/>
              <a:t>ж) аттестация педагогических кадров, </a:t>
            </a:r>
          </a:p>
          <a:p>
            <a:pPr marL="0" indent="0">
              <a:buNone/>
            </a:pPr>
            <a:r>
              <a:rPr lang="ru-RU" sz="4300" dirty="0" smtClean="0"/>
              <a:t>з) участие в конкурсах и конференциях;</a:t>
            </a:r>
          </a:p>
          <a:p>
            <a:pPr marL="0" indent="0">
              <a:buNone/>
            </a:pPr>
            <a:r>
              <a:rPr lang="ru-RU" sz="4300" dirty="0" smtClean="0"/>
              <a:t>з) организация и контроль курсовой подготовки учителей.</a:t>
            </a:r>
          </a:p>
        </p:txBody>
      </p:sp>
    </p:spTree>
    <p:extLst>
      <p:ext uri="{BB962C8B-B14F-4D97-AF65-F5344CB8AC3E}">
        <p14:creationId xmlns:p14="http://schemas.microsoft.com/office/powerpoint/2010/main" val="397399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243" y="250827"/>
            <a:ext cx="10515600" cy="45130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Приоритетные направления методической работы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38200" y="816430"/>
            <a:ext cx="10515600" cy="569867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4000" b="1" dirty="0"/>
              <a:t>1.	Организационное обеспечение:</a:t>
            </a:r>
          </a:p>
          <a:p>
            <a:r>
              <a:rPr lang="ru-RU" dirty="0" smtClean="0"/>
              <a:t>	</a:t>
            </a:r>
            <a:r>
              <a:rPr lang="ru-RU" sz="4000" dirty="0"/>
              <a:t>обеспечение овладения педагогами школы информационных технологий и внедрения их в УВП;</a:t>
            </a:r>
          </a:p>
          <a:p>
            <a:r>
              <a:rPr lang="ru-RU" sz="4000" dirty="0"/>
              <a:t>	повышение и совершенствование педагогического мастерства через максимальное </a:t>
            </a:r>
            <a:r>
              <a:rPr lang="ru-RU" sz="4000" dirty="0" smtClean="0"/>
              <a:t>использование </a:t>
            </a:r>
            <a:r>
              <a:rPr lang="ru-RU" sz="4000" dirty="0"/>
              <a:t>возможности урока как основной формы организации образовательного процесса, через проведение единых методических дней, предметных недель, </a:t>
            </a:r>
            <a:r>
              <a:rPr lang="ru-RU" sz="4000" dirty="0" err="1" smtClean="0"/>
              <a:t>взаимопосещение</a:t>
            </a:r>
            <a:r>
              <a:rPr lang="ru-RU" sz="4000" dirty="0" smtClean="0"/>
              <a:t> </a:t>
            </a:r>
            <a:r>
              <a:rPr lang="ru-RU" sz="4000" dirty="0"/>
              <a:t>уроков, активное участие в семинарах, конференциях, творческих мастерских;</a:t>
            </a:r>
          </a:p>
          <a:p>
            <a:r>
              <a:rPr lang="ru-RU" sz="4000" dirty="0"/>
              <a:t>	организация деятельности профессиональных объединений педагогов;</a:t>
            </a:r>
          </a:p>
          <a:p>
            <a:r>
              <a:rPr lang="ru-RU" sz="4000" dirty="0"/>
              <a:t>	обеспечение связей с  </a:t>
            </a:r>
            <a:r>
              <a:rPr lang="ru-RU" sz="4000" dirty="0" err="1"/>
              <a:t>ссузами</a:t>
            </a:r>
            <a:r>
              <a:rPr lang="ru-RU" sz="4000" dirty="0"/>
              <a:t> и ВУЗами;</a:t>
            </a:r>
          </a:p>
          <a:p>
            <a:r>
              <a:rPr lang="ru-RU" sz="4000" dirty="0"/>
              <a:t>	обеспечение эффективного функционирования научного общества учащихся;</a:t>
            </a:r>
          </a:p>
          <a:p>
            <a:r>
              <a:rPr lang="ru-RU" sz="4000" dirty="0"/>
              <a:t>	совершенствование системы обобщения, изучения и внедрения передового </a:t>
            </a:r>
            <a:r>
              <a:rPr lang="ru-RU" sz="4000" dirty="0" smtClean="0"/>
              <a:t>педагогического </a:t>
            </a:r>
            <a:r>
              <a:rPr lang="ru-RU" sz="4000" dirty="0"/>
              <a:t>опыта учителей школы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dirty="0" smtClean="0"/>
              <a:t>2</a:t>
            </a:r>
            <a:r>
              <a:rPr lang="ru-RU" sz="4000" b="1" dirty="0"/>
              <a:t>.	Технологическое обеспечение:</a:t>
            </a:r>
          </a:p>
          <a:p>
            <a:r>
              <a:rPr lang="ru-RU" sz="4000" b="1" dirty="0"/>
              <a:t>	</a:t>
            </a:r>
            <a:r>
              <a:rPr lang="ru-RU" sz="4000" dirty="0"/>
              <a:t>обеспечение обоснованности и эффективности планирования  процесса обучения детей;</a:t>
            </a:r>
          </a:p>
          <a:p>
            <a:r>
              <a:rPr lang="ru-RU" sz="4000" dirty="0"/>
              <a:t>	отслеживание результатов и внесение предложений по совершенствованию </a:t>
            </a:r>
            <a:r>
              <a:rPr lang="ru-RU" sz="4000" dirty="0" smtClean="0"/>
              <a:t>экспериментальной </a:t>
            </a:r>
            <a:r>
              <a:rPr lang="ru-RU" sz="4000" dirty="0"/>
              <a:t>деятельности;</a:t>
            </a:r>
          </a:p>
          <a:p>
            <a:r>
              <a:rPr lang="ru-RU" sz="4000" dirty="0"/>
              <a:t>	внедрение в практику прогрессивных педагогических технологий, ориентированных на совершенствование  уровня преподавания предметов, на  развитие личности ребенка;</a:t>
            </a:r>
          </a:p>
          <a:p>
            <a:r>
              <a:rPr lang="ru-RU" sz="4000" dirty="0"/>
              <a:t>	укрепление материально-технической базы методической службы школы</a:t>
            </a:r>
            <a:r>
              <a:rPr lang="ru-RU" sz="4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34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38200" y="114300"/>
            <a:ext cx="10515600" cy="6062663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3.	Информационное обеспечение:</a:t>
            </a:r>
          </a:p>
          <a:p>
            <a:r>
              <a:rPr lang="ru-RU" dirty="0" smtClean="0"/>
              <a:t>	обеспечение методическими и практическими материалами методической составляю-щей образовательного процесса через использование Интернет, электронных баз данных и т.д.;</a:t>
            </a:r>
          </a:p>
          <a:p>
            <a:r>
              <a:rPr lang="ru-RU" dirty="0" smtClean="0"/>
              <a:t>	создание банка методических идей и наработок учителей школы;</a:t>
            </a:r>
          </a:p>
          <a:p>
            <a:r>
              <a:rPr lang="ru-RU" dirty="0" smtClean="0"/>
              <a:t>	разработка и внедрение  методических рекомендаций для педагогов по приоритетным направлениям школы.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4.	Создание условий для развития личности ребенка: разработка концепции воспитательного пространства школы;</a:t>
            </a:r>
          </a:p>
          <a:p>
            <a:r>
              <a:rPr lang="ru-RU" dirty="0" smtClean="0"/>
              <a:t>	</a:t>
            </a:r>
            <a:r>
              <a:rPr lang="ru-RU" dirty="0" err="1" smtClean="0"/>
              <a:t>психолого</a:t>
            </a:r>
            <a:r>
              <a:rPr lang="ru-RU" dirty="0" smtClean="0"/>
              <a:t> -педагогическое  сопровождение образовательной  программы школы;</a:t>
            </a:r>
          </a:p>
          <a:p>
            <a:r>
              <a:rPr lang="ru-RU" dirty="0" smtClean="0"/>
              <a:t>	</a:t>
            </a:r>
            <a:r>
              <a:rPr lang="ru-RU" dirty="0" err="1" smtClean="0"/>
              <a:t>психолого</a:t>
            </a:r>
            <a:r>
              <a:rPr lang="ru-RU" dirty="0" smtClean="0"/>
              <a:t> -педагогическое сопровождение ранней </a:t>
            </a:r>
            <a:r>
              <a:rPr lang="ru-RU" dirty="0" err="1" smtClean="0"/>
              <a:t>профилизации</a:t>
            </a:r>
            <a:r>
              <a:rPr lang="ru-RU" dirty="0" smtClean="0"/>
              <a:t> и профильного обучения;</a:t>
            </a:r>
          </a:p>
          <a:p>
            <a:r>
              <a:rPr lang="ru-RU" dirty="0" smtClean="0"/>
              <a:t>	изучение особенностей индивидуального развития детей;</a:t>
            </a:r>
          </a:p>
          <a:p>
            <a:r>
              <a:rPr lang="ru-RU" dirty="0" smtClean="0"/>
              <a:t>	формирование у обучающихся мотивации к познавательной деятельности;</a:t>
            </a:r>
          </a:p>
          <a:p>
            <a:r>
              <a:rPr lang="ru-RU" dirty="0" smtClean="0"/>
              <a:t>	формирование у школьников навыков русского речевого этикета, оптимального диалога.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5988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5.	Развитие ученического самоуправления;</a:t>
            </a:r>
          </a:p>
          <a:p>
            <a:r>
              <a:rPr lang="ru-RU" dirty="0" smtClean="0"/>
              <a:t>	создание условий для обеспечения профессионального самоопределения школьников.</a:t>
            </a:r>
          </a:p>
          <a:p>
            <a:pPr marL="0" indent="0">
              <a:buNone/>
            </a:pPr>
            <a:r>
              <a:rPr lang="ru-RU" dirty="0" smtClean="0"/>
              <a:t>6.	Создание условий для укрепления здоровья учащихся:</a:t>
            </a:r>
          </a:p>
          <a:p>
            <a:r>
              <a:rPr lang="ru-RU" dirty="0" smtClean="0"/>
              <a:t>	отслеживание динамики здоровья учащихся;</a:t>
            </a:r>
          </a:p>
          <a:p>
            <a:r>
              <a:rPr lang="ru-RU" dirty="0" smtClean="0"/>
              <a:t>	создание условий для обучения и развития детей классов охраны зрения;</a:t>
            </a:r>
          </a:p>
          <a:p>
            <a:r>
              <a:rPr lang="ru-RU" dirty="0" smtClean="0"/>
              <a:t>	разработка методических рекомендаций педагогам школы по использованию здоровье сберегающих методик и преодолению учебных перегрузок школьников; </a:t>
            </a:r>
          </a:p>
          <a:p>
            <a:r>
              <a:rPr lang="ru-RU" dirty="0" smtClean="0"/>
              <a:t>	совершенствование взаимодействия  с учреждениями здравоохранения.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7.	Диагностика и контроль результативности образовательного процесса.</a:t>
            </a:r>
          </a:p>
          <a:p>
            <a:r>
              <a:rPr lang="ru-RU" dirty="0" smtClean="0"/>
              <a:t>	контроль за качеством знаний учащихся;</a:t>
            </a:r>
          </a:p>
          <a:p>
            <a:r>
              <a:rPr lang="ru-RU" dirty="0" smtClean="0"/>
              <a:t>	совершенствование механизмов независимых экспертиз успеваемости и качества знаний учащихся;</a:t>
            </a:r>
          </a:p>
          <a:p>
            <a:r>
              <a:rPr lang="ru-RU" dirty="0" smtClean="0"/>
              <a:t>	совершенствование  у обучающихся </a:t>
            </a:r>
            <a:r>
              <a:rPr lang="ru-RU" dirty="0" err="1" smtClean="0"/>
              <a:t>общеучебных</a:t>
            </a:r>
            <a:r>
              <a:rPr lang="ru-RU" dirty="0" smtClean="0"/>
              <a:t> и специальных умений и навыков, способов деятельности;</a:t>
            </a:r>
          </a:p>
          <a:p>
            <a:r>
              <a:rPr lang="ru-RU" dirty="0" smtClean="0"/>
              <a:t>разработка критериев и показателей эффективности внедрения информационно-коммуникативных технологий в образовательный процесс;</a:t>
            </a:r>
          </a:p>
          <a:p>
            <a:r>
              <a:rPr lang="ru-RU" dirty="0" smtClean="0"/>
              <a:t>	диагностика деятельности педагогов по развитию у учащихся интереса 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2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55172" y="274638"/>
            <a:ext cx="10961914" cy="58782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Школа позиционирует себя как образовательное учреждение в системе непрерывного образования, ориентированного на углубленное изучение отдельных предметов, создающего условия для творческого и интеллектуального развития, максимального удовлетворения индивидуальных образовательных потребностей, подготовки к осознанному выбору и освоению разнообразных профессиональных программ обучающихся.</a:t>
            </a:r>
          </a:p>
          <a:p>
            <a:pPr marL="0" indent="0">
              <a:buNone/>
            </a:pPr>
            <a:r>
              <a:rPr lang="ru-RU" sz="1600" dirty="0"/>
              <a:t>Для выполнения такой миссии в школе создается специфическая образовательная среда.</a:t>
            </a:r>
          </a:p>
          <a:p>
            <a:pPr marL="0" indent="0">
              <a:buNone/>
            </a:pPr>
            <a:r>
              <a:rPr lang="ru-RU" sz="1600" dirty="0"/>
              <a:t>Образовательная среда представляет собой совокупность материальных факторов образовательного процесса и межличностных отношений, которые устанавливают субъекты образования в процессе своего взаимодействия. Люди организуют, создают образовательную среду, оказывают на нее постоянное воздействие, но и образовательная среда влияет на каждого субъекта образовательного процесса.</a:t>
            </a:r>
          </a:p>
          <a:p>
            <a:pPr marL="0" indent="0">
              <a:buNone/>
            </a:pPr>
            <a:r>
              <a:rPr lang="ru-RU" sz="1600" dirty="0"/>
              <a:t>Условия, которые могут обеспечить эмоционально-развивающий характер компонентов образовательной среды:</a:t>
            </a:r>
          </a:p>
          <a:p>
            <a:pPr marL="0" indent="0">
              <a:buNone/>
            </a:pPr>
            <a:r>
              <a:rPr lang="ru-RU" sz="1600" dirty="0"/>
              <a:t>• отношения между участниками совместной жизнедеятельности, то есть эмоционально - поддерживающий компонент среды;</a:t>
            </a:r>
          </a:p>
          <a:p>
            <a:pPr marL="0" indent="0">
              <a:buNone/>
            </a:pPr>
            <a:r>
              <a:rPr lang="ru-RU" sz="1600" dirty="0"/>
              <a:t>• режимные моменты, организующие процесс пребывания ребенка в школе, то есть эмоционально - развивающий компонент;</a:t>
            </a:r>
          </a:p>
          <a:p>
            <a:pPr marL="0" indent="0">
              <a:buNone/>
            </a:pPr>
            <a:r>
              <a:rPr lang="ru-RU" sz="1600" dirty="0"/>
              <a:t>• внешняя обстановка (цветовое решение, удобство мебели и т.д.) - эмоционально - настраивающий компонент;</a:t>
            </a:r>
          </a:p>
          <a:p>
            <a:pPr marL="0" indent="0">
              <a:buNone/>
            </a:pPr>
            <a:r>
              <a:rPr lang="ru-RU" sz="1600" dirty="0"/>
              <a:t>• организация занятости детей - игры, учеба, сюрпризные моменты - эмоционально - активизирующий компонент;</a:t>
            </a:r>
          </a:p>
          <a:p>
            <a:pPr marL="0" indent="0">
              <a:buNone/>
            </a:pPr>
            <a:r>
              <a:rPr lang="ru-RU" sz="1600" dirty="0"/>
              <a:t>• включение в занятия эвристических упражнении с детьми - эмоционально - тренирующий компонент.</a:t>
            </a:r>
          </a:p>
          <a:p>
            <a:pPr marL="0" indent="0">
              <a:buNone/>
            </a:pPr>
            <a:r>
              <a:rPr lang="ru-RU" sz="1600" dirty="0"/>
              <a:t>Чаще всего образовательная среда характеризуется двумя показателями: насыщенностью (ресурсным потенциалом) и структурированностью (способами организации). Исходя из этих теоретических оснований школа на протяжении ряда лет создает свою образовательную среду, непрерывно ее совершенствуя.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9821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управленческой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Информационно-методическое обеспечение</a:t>
            </a:r>
          </a:p>
          <a:p>
            <a:r>
              <a:rPr lang="ru-RU" dirty="0" smtClean="0"/>
              <a:t>Контроль </a:t>
            </a:r>
            <a:r>
              <a:rPr lang="ru-RU" dirty="0"/>
              <a:t>и управление</a:t>
            </a:r>
          </a:p>
          <a:p>
            <a:r>
              <a:rPr lang="ru-RU" dirty="0" smtClean="0"/>
              <a:t>Деятельность </a:t>
            </a:r>
            <a:r>
              <a:rPr lang="ru-RU" dirty="0"/>
              <a:t>научно-методического совета</a:t>
            </a:r>
          </a:p>
          <a:p>
            <a:r>
              <a:rPr lang="ru-RU" dirty="0"/>
              <a:t> </a:t>
            </a:r>
            <a:r>
              <a:rPr lang="ru-RU" dirty="0" smtClean="0"/>
              <a:t>Инновационная </a:t>
            </a:r>
            <a:r>
              <a:rPr lang="ru-RU" dirty="0"/>
              <a:t>работа</a:t>
            </a:r>
          </a:p>
          <a:p>
            <a:r>
              <a:rPr lang="ru-RU" dirty="0" smtClean="0"/>
              <a:t>Работа </a:t>
            </a:r>
            <a:r>
              <a:rPr lang="ru-RU" dirty="0"/>
              <a:t>методических объединений</a:t>
            </a:r>
          </a:p>
          <a:p>
            <a:r>
              <a:rPr lang="ru-RU" dirty="0" smtClean="0"/>
              <a:t>Аттестация</a:t>
            </a:r>
            <a:r>
              <a:rPr lang="ru-RU" dirty="0"/>
              <a:t>. Повышение квалификации </a:t>
            </a:r>
          </a:p>
          <a:p>
            <a:r>
              <a:rPr lang="ru-RU" dirty="0" smtClean="0"/>
              <a:t>Работа </a:t>
            </a:r>
            <a:r>
              <a:rPr lang="ru-RU" dirty="0"/>
              <a:t>с молодыми специалистами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874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08213"/>
            <a:ext cx="10363200" cy="764495"/>
          </a:xfrm>
        </p:spPr>
        <p:txBody>
          <a:bodyPr/>
          <a:lstStyle/>
          <a:p>
            <a:r>
              <a:rPr lang="ru-RU" dirty="0" smtClean="0"/>
              <a:t>	Формы </a:t>
            </a:r>
            <a:r>
              <a:rPr lang="ru-RU" dirty="0"/>
              <a:t>методической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656115" y="1172708"/>
            <a:ext cx="7026729" cy="553833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Коллективные, групповые:</a:t>
            </a:r>
          </a:p>
          <a:p>
            <a:r>
              <a:rPr lang="ru-RU" dirty="0" smtClean="0"/>
              <a:t>Проблемные </a:t>
            </a:r>
            <a:r>
              <a:rPr lang="ru-RU" dirty="0"/>
              <a:t>семинары и практикумы</a:t>
            </a:r>
          </a:p>
          <a:p>
            <a:r>
              <a:rPr lang="ru-RU" dirty="0"/>
              <a:t>Педагогические чтения </a:t>
            </a:r>
          </a:p>
          <a:p>
            <a:r>
              <a:rPr lang="ru-RU" dirty="0"/>
              <a:t> Деловые игры</a:t>
            </a:r>
          </a:p>
          <a:p>
            <a:r>
              <a:rPr lang="ru-RU" dirty="0" smtClean="0"/>
              <a:t>Моделирование </a:t>
            </a:r>
            <a:r>
              <a:rPr lang="ru-RU" dirty="0"/>
              <a:t>и анализ педагогических ситуаций</a:t>
            </a:r>
          </a:p>
          <a:p>
            <a:r>
              <a:rPr lang="ru-RU" dirty="0" err="1"/>
              <a:t>Стажировочные</a:t>
            </a:r>
            <a:r>
              <a:rPr lang="ru-RU" dirty="0"/>
              <a:t> площадки (связь с вузами) </a:t>
            </a:r>
            <a:endParaRPr lang="ru-RU" dirty="0" smtClean="0"/>
          </a:p>
          <a:p>
            <a:r>
              <a:rPr lang="ru-RU" dirty="0"/>
              <a:t>Предметные методические объединения </a:t>
            </a:r>
            <a:endParaRPr lang="ru-RU" dirty="0" smtClean="0"/>
          </a:p>
          <a:p>
            <a:r>
              <a:rPr lang="ru-RU" dirty="0" smtClean="0"/>
              <a:t>Творческие  </a:t>
            </a:r>
            <a:r>
              <a:rPr lang="ru-RU" dirty="0"/>
              <a:t>группы педагогов</a:t>
            </a:r>
          </a:p>
          <a:p>
            <a:r>
              <a:rPr lang="ru-RU" dirty="0"/>
              <a:t>Школа передового опыта</a:t>
            </a:r>
          </a:p>
          <a:p>
            <a:r>
              <a:rPr lang="ru-RU" dirty="0" smtClean="0"/>
              <a:t>Наставничество </a:t>
            </a:r>
          </a:p>
          <a:p>
            <a:pPr marL="0" indent="0">
              <a:buNone/>
            </a:pPr>
            <a:r>
              <a:rPr lang="ru-RU" b="1" dirty="0" smtClean="0"/>
              <a:t>Индивидуальные</a:t>
            </a:r>
            <a:r>
              <a:rPr lang="ru-RU" b="1" dirty="0"/>
              <a:t>: </a:t>
            </a:r>
          </a:p>
          <a:p>
            <a:r>
              <a:rPr lang="ru-RU" dirty="0"/>
              <a:t>Творческие отчеты учителей</a:t>
            </a:r>
          </a:p>
          <a:p>
            <a:r>
              <a:rPr lang="ru-RU" dirty="0"/>
              <a:t>Индивидуальный план профессионального развития педагога</a:t>
            </a:r>
          </a:p>
          <a:p>
            <a:r>
              <a:rPr lang="ru-RU" dirty="0"/>
              <a:t>Кабинет математики как центр музейной </a:t>
            </a:r>
            <a:r>
              <a:rPr lang="ru-RU" dirty="0" smtClean="0"/>
              <a:t>педагогики, музей династии </a:t>
            </a:r>
            <a:r>
              <a:rPr lang="ru-RU" dirty="0" err="1" smtClean="0"/>
              <a:t>Файзи</a:t>
            </a:r>
            <a:r>
              <a:rPr lang="ru-RU" dirty="0" smtClean="0"/>
              <a:t>, музейный </a:t>
            </a:r>
            <a:r>
              <a:rPr lang="ru-RU" dirty="0"/>
              <a:t>уголок «XX век – эпоха академика  Андрея Дмитриевича </a:t>
            </a:r>
            <a:r>
              <a:rPr lang="ru-RU" dirty="0" smtClean="0"/>
              <a:t>Сахарова», </a:t>
            </a:r>
            <a:r>
              <a:rPr lang="ru-RU" dirty="0"/>
              <a:t>«Татарстан в годы ВОВ</a:t>
            </a:r>
            <a:r>
              <a:rPr lang="ru-RU" dirty="0" smtClean="0"/>
              <a:t>», «Наша поликультурная школа»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89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00844"/>
            <a:ext cx="10363200" cy="797152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В школе создан единый ресурс – </a:t>
            </a:r>
            <a:r>
              <a:rPr lang="ru-RU" sz="1800" dirty="0"/>
              <a:t> </a:t>
            </a:r>
            <a:r>
              <a:rPr lang="ru-RU" sz="1800" dirty="0" smtClean="0"/>
              <a:t>Виртуальный </a:t>
            </a:r>
            <a:r>
              <a:rPr lang="ru-RU" sz="1800" dirty="0"/>
              <a:t>методического </a:t>
            </a:r>
            <a:r>
              <a:rPr lang="ru-RU" sz="1800" dirty="0" smtClean="0"/>
              <a:t>кабинет </a:t>
            </a:r>
            <a:r>
              <a:rPr lang="ru-RU" sz="1800" dirty="0"/>
              <a:t>по совершенствованию ключевых компетенций педагогических </a:t>
            </a:r>
            <a:r>
              <a:rPr lang="ru-RU" sz="1800" dirty="0" smtClean="0"/>
              <a:t>работников, -   </a:t>
            </a:r>
            <a:r>
              <a:rPr lang="ru-RU" sz="1800" dirty="0" err="1" smtClean="0"/>
              <a:t>гугл</a:t>
            </a:r>
            <a:r>
              <a:rPr lang="ru-RU" sz="1800" dirty="0" smtClean="0"/>
              <a:t>-облако Методического объединения учителей естественно-математического цикла с коллективным наполнением методическими, дидактическими и другими ресурсами. 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03" y="1369896"/>
            <a:ext cx="7212997" cy="4057311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110" y="1667293"/>
            <a:ext cx="5420755" cy="3931814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075" y="1267665"/>
            <a:ext cx="5190308" cy="514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1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786" y="126124"/>
            <a:ext cx="8591628" cy="588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7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777706" y="1078219"/>
            <a:ext cx="10515600" cy="71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400" b="1" dirty="0"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Определение </a:t>
            </a:r>
            <a:r>
              <a:rPr lang="ru-RU" sz="2400" b="1" dirty="0">
                <a:solidFill>
                  <a:srgbClr val="F25C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функциональной</a:t>
            </a:r>
            <a:r>
              <a:rPr lang="ru-RU" sz="2400" b="1" dirty="0"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грамотности школьника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8A6A4E37-BB5B-4C56-B637-2720682A0598}"/>
              </a:ext>
            </a:extLst>
          </p:cNvPr>
          <p:cNvSpPr txBox="1">
            <a:spLocks/>
          </p:cNvSpPr>
          <p:nvPr/>
        </p:nvSpPr>
        <p:spPr>
          <a:xfrm>
            <a:off x="777706" y="2182138"/>
            <a:ext cx="10688389" cy="4237350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функциональной грамотности в исследовании PISA заложено в основном вопросе, на который отвечает исследование: </a:t>
            </a:r>
            <a:r>
              <a:rPr lang="ru-RU" sz="2000" b="1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«Обладают ли учащиеся 15-летнего возраста, получившие обязательное общее образование, знаниями и умениями, необходимыми им для полноценного функционирования в современном обществе, т.е. для решения широкого диапазона задач в различных сферах человеческой деятельности, общения и социальных отношений?»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ru-RU" sz="2000" b="1" dirty="0">
              <a:solidFill>
                <a:srgbClr val="3B3E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[PISA 2018 </a:t>
            </a:r>
            <a:r>
              <a:rPr lang="ru-RU" sz="1600" dirty="0" err="1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r>
              <a:rPr lang="ru-RU" sz="1600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ru-RU" sz="1600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Analytical</a:t>
            </a:r>
            <a:r>
              <a:rPr lang="ru-RU" sz="1600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  <a:r>
              <a:rPr lang="ru-RU" sz="1600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ru-RU" sz="1600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OECD </a:t>
            </a:r>
            <a:r>
              <a:rPr lang="ru-RU" sz="1600" dirty="0" err="1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Publishing</a:t>
            </a:r>
            <a:r>
              <a:rPr lang="ru-RU" sz="1600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2019. 308 p.] </a:t>
            </a:r>
          </a:p>
        </p:txBody>
      </p:sp>
    </p:spTree>
    <p:extLst>
      <p:ext uri="{BB962C8B-B14F-4D97-AF65-F5344CB8AC3E}">
        <p14:creationId xmlns:p14="http://schemas.microsoft.com/office/powerpoint/2010/main" val="252315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D407AA70-D556-4A6E-9147-3A6C5C859390}"/>
              </a:ext>
            </a:extLst>
          </p:cNvPr>
          <p:cNvSpPr txBox="1">
            <a:spLocks/>
          </p:cNvSpPr>
          <p:nvPr/>
        </p:nvSpPr>
        <p:spPr bwMode="auto">
          <a:xfrm>
            <a:off x="777706" y="1078219"/>
            <a:ext cx="10515600" cy="71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Основные элементы качества образования в контексте  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международных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измерений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3B3E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8A6A4E37-BB5B-4C56-B637-2720682A0598}"/>
              </a:ext>
            </a:extLst>
          </p:cNvPr>
          <p:cNvSpPr txBox="1">
            <a:spLocks/>
          </p:cNvSpPr>
          <p:nvPr/>
        </p:nvSpPr>
        <p:spPr>
          <a:xfrm>
            <a:off x="777706" y="1897131"/>
            <a:ext cx="4815572" cy="4325541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Читательская грамотность</a:t>
            </a: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находить и извлекать информацию </a:t>
            </a: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интегрировать и интерпретировать информацию </a:t>
            </a: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осмысливать и оценивать содержание и форму текста </a:t>
            </a: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использовать информацию из текста и возможности, участвовать в социальной жизни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Математическая грамотность</a:t>
            </a: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формулировать ситуацию математически;</a:t>
            </a: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применять математические понятия, факты, процедуры размышления;</a:t>
            </a: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интерпретировать, использовать и оценивать математические результаты</a:t>
            </a: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rgbClr val="3B3E5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ru-RU" sz="1600" dirty="0">
              <a:solidFill>
                <a:srgbClr val="3B3E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rgbClr val="3B3E5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rgbClr val="3B3E5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EED55D2-D398-488B-A938-5311BA77F23C}"/>
              </a:ext>
            </a:extLst>
          </p:cNvPr>
          <p:cNvSpPr txBox="1"/>
          <p:nvPr/>
        </p:nvSpPr>
        <p:spPr>
          <a:xfrm>
            <a:off x="5863443" y="1897131"/>
            <a:ext cx="6097978" cy="4651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Естественнонаучная грамотность</a:t>
            </a:r>
          </a:p>
          <a:p>
            <a:pPr marL="230400" marR="0" lvl="0" indent="23040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 объяснять явления;</a:t>
            </a:r>
          </a:p>
          <a:p>
            <a:pPr marL="230400" marR="0" lvl="0" indent="23040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понимать основные особенности  естественнонаучного исследования;       </a:t>
            </a:r>
          </a:p>
          <a:p>
            <a:pPr marL="230400" marR="0" lvl="0" indent="23040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>
                <a:solidFill>
                  <a:srgbClr val="3B3E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интерпретировать данные и использовать научные доказательства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 получения выводов.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sz="1600" b="1" dirty="0">
                <a:solidFill>
                  <a:srgbClr val="3B3E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Финансовая  грамотность</a:t>
            </a:r>
          </a:p>
          <a:p>
            <a:pPr marL="230400" marR="0" lvl="0" indent="23040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знание и понимание финансовых продуктов</a:t>
            </a:r>
          </a:p>
          <a:p>
            <a:pPr marL="230400" marR="0" lvl="0" indent="23040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понимание финансовых понятий</a:t>
            </a:r>
          </a:p>
          <a:p>
            <a:pPr marL="230400" marR="0" lvl="0" indent="23040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понимание финансовых рисков,</a:t>
            </a:r>
          </a:p>
          <a:p>
            <a:pPr marL="230400" marR="0" lvl="0" indent="23040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навыки, мотивацию и уверенность  в применении данного знания и понимания, </a:t>
            </a:r>
          </a:p>
          <a:p>
            <a:pPr marL="230400" marR="0" lvl="0" indent="23040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B3E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способность принимать эффективные решения в различных финансовых ситуациях, направленные на рост финансового благополучия личности и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326182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992313" y="620714"/>
            <a:ext cx="8280400" cy="52863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>
                <a:solidFill>
                  <a:schemeClr val="accent1"/>
                </a:solidFill>
              </a:rPr>
              <a:t>Контингент образовательного учреждения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035517"/>
              </p:ext>
            </p:extLst>
          </p:nvPr>
        </p:nvGraphicFramePr>
        <p:xfrm>
          <a:off x="956929" y="1283571"/>
          <a:ext cx="10419907" cy="456568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830035"/>
                <a:gridCol w="1414564"/>
                <a:gridCol w="1405700"/>
                <a:gridCol w="1391769"/>
                <a:gridCol w="1377839"/>
              </a:tblGrid>
              <a:tr h="535578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2018</a:t>
                      </a:r>
                    </a:p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на 31.12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2019</a:t>
                      </a:r>
                    </a:p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на 31.12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2020</a:t>
                      </a:r>
                    </a:p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на 31.12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2021</a:t>
                      </a:r>
                    </a:p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на 31.12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535578"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класс-комплектов по 1-4 классам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348270"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учащихся в  1-4 классах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548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574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r>
                        <a:rPr kumimoji="0" lang="tt-RU" sz="2000" kern="120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582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535578"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класс-комплектов по 5-9 классам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23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23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348270"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учащихся в  5-9 классах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584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566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50</a:t>
                      </a:r>
                      <a:r>
                        <a:rPr kumimoji="0" lang="tt-RU" sz="2000" kern="120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534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535578"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класс-комплектов по 10-11 классам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348270"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учащихся в 10-11 классах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113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113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125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125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535578"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Всего класс-комплектов по школе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47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47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46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46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349573"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Всего учащихся по школе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1245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1258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118</a:t>
                      </a:r>
                      <a:r>
                        <a:rPr kumimoji="0" lang="tt-RU" sz="2000" kern="120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1241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348270"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Наполняемость по школе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26,49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90" marR="59690" marT="9525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26,76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>
                          <a:ln>
                            <a:noFill/>
                          </a:ln>
                          <a:effectLst/>
                        </a:rPr>
                        <a:t>25,76</a:t>
                      </a:r>
                      <a:endParaRPr kumimoji="0" lang="ru-RU" sz="2000" b="1" kern="120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>
                          <a:ln>
                            <a:noFill/>
                          </a:ln>
                          <a:effectLst/>
                        </a:rPr>
                        <a:t>26,97</a:t>
                      </a:r>
                      <a:endParaRPr kumimoji="0" lang="ru-RU" sz="2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42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5600" y="260648"/>
            <a:ext cx="7024744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Начальная школа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2373013"/>
              </p:ext>
            </p:extLst>
          </p:nvPr>
        </p:nvGraphicFramePr>
        <p:xfrm>
          <a:off x="740230" y="1538513"/>
          <a:ext cx="10305142" cy="4090129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852023"/>
                <a:gridCol w="691209"/>
                <a:gridCol w="575538"/>
                <a:gridCol w="666760"/>
                <a:gridCol w="1022553"/>
                <a:gridCol w="815032"/>
                <a:gridCol w="1065696"/>
                <a:gridCol w="771889"/>
                <a:gridCol w="666760"/>
                <a:gridCol w="666760"/>
                <a:gridCol w="691209"/>
                <a:gridCol w="691209"/>
                <a:gridCol w="564252"/>
                <a:gridCol w="564252"/>
              </a:tblGrid>
              <a:tr h="455965">
                <a:tc rowSpan="3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7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обуч-ся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успевают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Окончили год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Окончили год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успевают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Переведены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5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н/а по уважит. причине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28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b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отметками «4» и «5»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отметками «5»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solidFill>
                      <a:srgbClr val="FFEBEB"/>
                    </a:solidFill>
                  </a:tcPr>
                </a:tc>
              </a:tr>
              <a:tr h="455965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99.3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64,8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</a:tr>
              <a:tr h="455965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</a:tr>
              <a:tr h="455965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59,9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</a:tr>
              <a:tr h="455965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62,1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7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rgbClr val="FFEBE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621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7493" y="1142985"/>
            <a:ext cx="6777317" cy="46896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Итоги мониторинговых исследований учащихся 4-х классов, проведенных «Республиканским центром мониторинга качества </a:t>
            </a:r>
            <a:r>
              <a:rPr lang="ru-RU" b="1" dirty="0" smtClean="0">
                <a:solidFill>
                  <a:schemeClr val="tx1"/>
                </a:solidFill>
              </a:rPr>
              <a:t>образования» РТ в 2021 году показали качество: 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математика  - </a:t>
            </a:r>
            <a:r>
              <a:rPr lang="ru-RU" b="1" dirty="0" smtClean="0">
                <a:solidFill>
                  <a:schemeClr val="tx1"/>
                </a:solidFill>
              </a:rPr>
              <a:t>85,4 %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русский </a:t>
            </a:r>
            <a:r>
              <a:rPr lang="ru-RU" b="1" dirty="0">
                <a:solidFill>
                  <a:schemeClr val="tx1"/>
                </a:solidFill>
              </a:rPr>
              <a:t>язык – </a:t>
            </a:r>
            <a:r>
              <a:rPr lang="ru-RU" b="1" dirty="0" smtClean="0">
                <a:solidFill>
                  <a:schemeClr val="tx1"/>
                </a:solidFill>
              </a:rPr>
              <a:t>77,2%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окружающий мир – </a:t>
            </a:r>
            <a:r>
              <a:rPr lang="ru-RU" b="1" dirty="0" smtClean="0">
                <a:solidFill>
                  <a:schemeClr val="tx1"/>
                </a:solidFill>
              </a:rPr>
              <a:t>87,8%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успеваемость </a:t>
            </a:r>
            <a:r>
              <a:rPr lang="ru-RU" b="1" dirty="0" smtClean="0">
                <a:solidFill>
                  <a:schemeClr val="tx1"/>
                </a:solidFill>
              </a:rPr>
              <a:t>97,3%.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177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5738" y="121537"/>
            <a:ext cx="7024744" cy="80737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Основная школа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414419"/>
              </p:ext>
            </p:extLst>
          </p:nvPr>
        </p:nvGraphicFramePr>
        <p:xfrm>
          <a:off x="943430" y="1422404"/>
          <a:ext cx="10638972" cy="3802007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882054"/>
                <a:gridCol w="792170"/>
                <a:gridCol w="597584"/>
                <a:gridCol w="700309"/>
                <a:gridCol w="850446"/>
                <a:gridCol w="850446"/>
                <a:gridCol w="863287"/>
                <a:gridCol w="863287"/>
                <a:gridCol w="644996"/>
                <a:gridCol w="648947"/>
                <a:gridCol w="648947"/>
                <a:gridCol w="798095"/>
                <a:gridCol w="798095"/>
                <a:gridCol w="700309"/>
              </a:tblGrid>
              <a:tr h="330825">
                <a:tc rowSpan="3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Классы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Всего</a:t>
                      </a:r>
                      <a:br>
                        <a:rPr lang="ru-RU" sz="1600" kern="1200" dirty="0">
                          <a:effectLst/>
                        </a:rPr>
                      </a:br>
                      <a:r>
                        <a:rPr lang="ru-RU" sz="1600" kern="1200" dirty="0" err="1">
                          <a:effectLst/>
                        </a:rPr>
                        <a:t>обуч-ся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Из них</a:t>
                      </a:r>
                      <a:br>
                        <a:rPr lang="ru-RU" sz="1600" kern="1200">
                          <a:effectLst/>
                        </a:rPr>
                      </a:br>
                      <a:r>
                        <a:rPr lang="ru-RU" sz="1600" kern="1200">
                          <a:effectLst/>
                        </a:rPr>
                        <a:t>успевают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Окончили</a:t>
                      </a:r>
                      <a:br>
                        <a:rPr lang="ru-RU" sz="1600" kern="1200">
                          <a:effectLst/>
                        </a:rPr>
                      </a:br>
                      <a:r>
                        <a:rPr lang="ru-RU" sz="1600" kern="1200">
                          <a:effectLst/>
                        </a:rPr>
                        <a:t>год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Окончили</a:t>
                      </a:r>
                      <a:br>
                        <a:rPr lang="ru-RU" sz="1600" kern="1200">
                          <a:effectLst/>
                        </a:rPr>
                      </a:br>
                      <a:r>
                        <a:rPr lang="ru-RU" sz="1600" kern="1200">
                          <a:effectLst/>
                        </a:rPr>
                        <a:t>год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Не успевают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Переведены</a:t>
                      </a:r>
                      <a:br>
                        <a:rPr lang="ru-RU" sz="1600" kern="1200">
                          <a:effectLst/>
                        </a:rPr>
                      </a:br>
                      <a:r>
                        <a:rPr lang="ru-RU" sz="1600" kern="1200">
                          <a:effectLst/>
                        </a:rPr>
                        <a:t>условно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8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Всего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Из них н/а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554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Кол-во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С</a:t>
                      </a:r>
                      <a:br>
                        <a:rPr lang="ru-RU" sz="1600" kern="1200" dirty="0">
                          <a:effectLst/>
                        </a:rPr>
                      </a:br>
                      <a:r>
                        <a:rPr lang="ru-RU" sz="1600" kern="1200" dirty="0">
                          <a:effectLst/>
                        </a:rPr>
                        <a:t>отметками</a:t>
                      </a:r>
                      <a:br>
                        <a:rPr lang="ru-RU" sz="1600" kern="1200" dirty="0">
                          <a:effectLst/>
                        </a:rPr>
                      </a:br>
                      <a:r>
                        <a:rPr lang="ru-RU" sz="1600" kern="1200" dirty="0">
                          <a:effectLst/>
                        </a:rPr>
                        <a:t>«4» и «5»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С</a:t>
                      </a:r>
                      <a:br>
                        <a:rPr lang="ru-RU" sz="1600" kern="1200">
                          <a:effectLst/>
                        </a:rPr>
                      </a:br>
                      <a:r>
                        <a:rPr lang="ru-RU" sz="1600" kern="1200">
                          <a:effectLst/>
                        </a:rPr>
                        <a:t>отметками</a:t>
                      </a:r>
                      <a:br>
                        <a:rPr lang="ru-RU" sz="1600" kern="1200">
                          <a:effectLst/>
                        </a:rPr>
                      </a:br>
                      <a:r>
                        <a:rPr lang="ru-RU" sz="1600" kern="1200">
                          <a:effectLst/>
                        </a:rPr>
                        <a:t>«5»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Кол-</a:t>
                      </a:r>
                      <a:br>
                        <a:rPr lang="ru-RU" sz="1600" kern="1200">
                          <a:effectLst/>
                        </a:rPr>
                      </a:br>
                      <a:r>
                        <a:rPr lang="ru-RU" sz="1600" kern="1200">
                          <a:effectLst/>
                        </a:rPr>
                        <a:t>во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Кол-</a:t>
                      </a:r>
                      <a:br>
                        <a:rPr lang="ru-RU" sz="1600" kern="1200" dirty="0">
                          <a:effectLst/>
                        </a:rPr>
                      </a:br>
                      <a:r>
                        <a:rPr lang="ru-RU" sz="1600" kern="1200" dirty="0">
                          <a:effectLst/>
                        </a:rPr>
                        <a:t>во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Кол-во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</a:tr>
              <a:tr h="330825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</a:t>
                      </a:r>
                      <a:r>
                        <a:rPr lang="tt-RU" sz="1600" kern="1200">
                          <a:effectLst/>
                        </a:rPr>
                        <a:t>18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</a:t>
                      </a:r>
                      <a:r>
                        <a:rPr lang="tt-RU" sz="1600" kern="1200">
                          <a:effectLst/>
                        </a:rPr>
                        <a:t>18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60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50,8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20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16,9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</a:tr>
              <a:tr h="330825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85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85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tt-RU" sz="1600" kern="1200">
                          <a:effectLst/>
                        </a:rPr>
                        <a:t>42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49,4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16,5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</a:tr>
              <a:tr h="330825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96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96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40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41,7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tt-RU" sz="1600" kern="1200">
                          <a:effectLst/>
                        </a:rPr>
                        <a:t>11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11,4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</a:tr>
              <a:tr h="330825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</a:t>
                      </a:r>
                      <a:r>
                        <a:rPr lang="tt-RU" sz="1600" kern="1200">
                          <a:effectLst/>
                        </a:rPr>
                        <a:t>03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</a:t>
                      </a:r>
                      <a:r>
                        <a:rPr lang="tt-RU" sz="1600" kern="1200">
                          <a:effectLst/>
                        </a:rPr>
                        <a:t>03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tt-RU" sz="1600" kern="1200">
                          <a:effectLst/>
                        </a:rPr>
                        <a:t>49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47,6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tt-RU" sz="1600" kern="1200">
                          <a:effectLst/>
                        </a:rPr>
                        <a:t>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12,6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</a:tr>
              <a:tr h="330825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</a:t>
                      </a:r>
                      <a:r>
                        <a:rPr lang="tt-RU" sz="1600" kern="1200">
                          <a:effectLst/>
                        </a:rPr>
                        <a:t>04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</a:t>
                      </a:r>
                      <a:r>
                        <a:rPr lang="tt-RU" sz="1600" kern="1200">
                          <a:effectLst/>
                        </a:rPr>
                        <a:t>04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54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51,9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9,6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tt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tt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</a:tr>
              <a:tr h="330825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Итого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5</a:t>
                      </a:r>
                      <a:r>
                        <a:rPr lang="tt-RU" sz="1600" kern="1200">
                          <a:effectLst/>
                        </a:rPr>
                        <a:t>06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5</a:t>
                      </a:r>
                      <a:r>
                        <a:rPr lang="tt-RU" sz="1600" kern="1200">
                          <a:effectLst/>
                        </a:rPr>
                        <a:t>06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245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48,4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tt-RU" sz="1600" kern="1200">
                          <a:effectLst/>
                        </a:rPr>
                        <a:t>68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13,4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tt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tt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53" marR="47153" marT="47153" marB="47153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77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4114" y="692151"/>
            <a:ext cx="7240587" cy="601663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1"/>
                </a:solidFill>
              </a:rPr>
              <a:t>Результаты участников </a:t>
            </a:r>
            <a:r>
              <a:rPr lang="ru-RU" b="1" dirty="0" smtClean="0">
                <a:solidFill>
                  <a:schemeClr val="accent1"/>
                </a:solidFill>
              </a:rPr>
              <a:t>ОГЭ-9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09722964"/>
              </p:ext>
            </p:extLst>
          </p:nvPr>
        </p:nvGraphicFramePr>
        <p:xfrm>
          <a:off x="2783632" y="1484785"/>
          <a:ext cx="5785102" cy="4392607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235004"/>
                <a:gridCol w="695618"/>
                <a:gridCol w="695618"/>
                <a:gridCol w="695618"/>
                <a:gridCol w="743164"/>
                <a:gridCol w="720080"/>
              </a:tblGrid>
              <a:tr h="550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 Предметы ОГЭ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2017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2018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2019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2021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Русский язык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4,4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4,3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4.2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4,25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481" marR="52481" marT="0" marB="0" anchor="ctr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Математика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4,2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4,1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4,2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4,16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481" marR="52481" marT="0" marB="0" anchor="ctr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Физика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3,82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4,3</a:t>
                      </a:r>
                      <a:endParaRPr lang="ru-RU" sz="1600" b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4,0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4,14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481" marR="52481" marT="0" marB="0" anchor="ctr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Химия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4,84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4,4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4,7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4,54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481" marR="52481" marT="0" marB="0" anchor="ctr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Биология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4,13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4,2</a:t>
                      </a:r>
                      <a:endParaRPr lang="ru-RU" sz="1600" b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4,4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4,30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История 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4,3</a:t>
                      </a:r>
                      <a:endParaRPr lang="ru-RU" sz="1600" b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3,7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3,86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Обществознание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3,83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4,1</a:t>
                      </a:r>
                      <a:endParaRPr lang="ru-RU" sz="1600" b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3,8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3,78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Информатика 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4,56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4,1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4,3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4,18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География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4,15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4,3</a:t>
                      </a:r>
                      <a:endParaRPr lang="ru-RU" sz="1600" b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4,3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4,16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Литература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3,7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4,22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Английский язык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4,7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4,5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4,3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4,52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</a:tr>
              <a:tr h="32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Татарский язык 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4,18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tt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</a:rPr>
                        <a:t>4,7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4,65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9" marR="6856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340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424113" y="908050"/>
            <a:ext cx="7416800" cy="4897438"/>
          </a:xfrm>
        </p:spPr>
        <p:txBody>
          <a:bodyPr rtlCol="0">
            <a:normAutofit/>
          </a:bodyPr>
          <a:lstStyle/>
          <a:p>
            <a:pPr marL="68580" indent="0"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         Профильное обучение в старших классах осуществляется по предметам:</a:t>
            </a:r>
            <a:endParaRPr lang="ru-RU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</a:rPr>
              <a:t>- </a:t>
            </a:r>
            <a:r>
              <a:rPr lang="ru-RU" b="1" dirty="0" smtClean="0">
                <a:solidFill>
                  <a:schemeClr val="tx1"/>
                </a:solidFill>
              </a:rPr>
              <a:t>физика, математика, химия, биология </a:t>
            </a:r>
            <a:r>
              <a:rPr lang="ru-RU" b="1" dirty="0">
                <a:solidFill>
                  <a:schemeClr val="tx1"/>
                </a:solidFill>
              </a:rPr>
              <a:t>в естественно –математическом профильном </a:t>
            </a:r>
            <a:r>
              <a:rPr lang="ru-RU" b="1" dirty="0" smtClean="0">
                <a:solidFill>
                  <a:schemeClr val="tx1"/>
                </a:solidFill>
              </a:rPr>
              <a:t>классе</a:t>
            </a:r>
            <a:endParaRPr lang="ru-RU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</a:rPr>
              <a:t>- </a:t>
            </a:r>
            <a:r>
              <a:rPr lang="ru-RU" b="1" dirty="0" smtClean="0">
                <a:solidFill>
                  <a:schemeClr val="tx1"/>
                </a:solidFill>
              </a:rPr>
              <a:t>русский язык, обществознание </a:t>
            </a:r>
            <a:r>
              <a:rPr lang="ru-RU" b="1" dirty="0">
                <a:solidFill>
                  <a:schemeClr val="tx1"/>
                </a:solidFill>
              </a:rPr>
              <a:t>в </a:t>
            </a:r>
            <a:r>
              <a:rPr lang="ru-RU" b="1" dirty="0" smtClean="0">
                <a:solidFill>
                  <a:schemeClr val="tx1"/>
                </a:solidFill>
              </a:rPr>
              <a:t>социально-гуманитарном </a:t>
            </a:r>
            <a:r>
              <a:rPr lang="ru-RU" b="1" dirty="0">
                <a:solidFill>
                  <a:schemeClr val="tx1"/>
                </a:solidFill>
              </a:rPr>
              <a:t>профильном </a:t>
            </a:r>
            <a:r>
              <a:rPr lang="ru-RU" b="1" dirty="0" smtClean="0">
                <a:solidFill>
                  <a:schemeClr val="tx1"/>
                </a:solidFill>
              </a:rPr>
              <a:t>классе</a:t>
            </a:r>
            <a:endParaRPr lang="ru-RU" b="1" dirty="0">
              <a:solidFill>
                <a:schemeClr val="tx1"/>
              </a:solidFill>
            </a:endParaRP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706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2462" y="263280"/>
            <a:ext cx="7024744" cy="61956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</a:rPr>
              <a:t>Средняя школа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674844"/>
              </p:ext>
            </p:extLst>
          </p:nvPr>
        </p:nvGraphicFramePr>
        <p:xfrm>
          <a:off x="405179" y="1126528"/>
          <a:ext cx="11322365" cy="3623667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011688"/>
                <a:gridCol w="819091"/>
                <a:gridCol w="672983"/>
                <a:gridCol w="589002"/>
                <a:gridCol w="885371"/>
                <a:gridCol w="711200"/>
                <a:gridCol w="899886"/>
                <a:gridCol w="653143"/>
                <a:gridCol w="798286"/>
                <a:gridCol w="580571"/>
                <a:gridCol w="682171"/>
                <a:gridCol w="856343"/>
                <a:gridCol w="682172"/>
                <a:gridCol w="580571"/>
                <a:gridCol w="420914"/>
                <a:gridCol w="478973"/>
              </a:tblGrid>
              <a:tr h="247833">
                <a:tc rowSpan="3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Классы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 rowSpan="3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Всего</a:t>
                      </a:r>
                      <a:br>
                        <a:rPr kumimoji="0" lang="ru-RU" sz="1600" kern="1200" dirty="0">
                          <a:effectLst/>
                        </a:rPr>
                      </a:br>
                      <a:r>
                        <a:rPr kumimoji="0" lang="ru-RU" sz="1600" kern="1200" dirty="0" err="1">
                          <a:effectLst/>
                        </a:rPr>
                        <a:t>обуч-ся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 rowSpan="2"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 </a:t>
                      </a:r>
                    </a:p>
                    <a:p>
                      <a:pPr marL="0" algn="ctr" rtl="0" eaLnBrk="1" latinLnBrk="0" hangingPunct="1">
                        <a:lnSpc>
                          <a:spcPts val="1275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Из них</a:t>
                      </a:r>
                      <a:br>
                        <a:rPr kumimoji="0" lang="ru-RU" sz="1600" kern="1200" dirty="0">
                          <a:effectLst/>
                        </a:rPr>
                      </a:br>
                      <a:r>
                        <a:rPr kumimoji="0" lang="ru-RU" sz="1600" kern="1200" dirty="0">
                          <a:effectLst/>
                        </a:rPr>
                        <a:t>успевают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Окончили</a:t>
                      </a:r>
                      <a:br>
                        <a:rPr kumimoji="0" lang="ru-RU" sz="1600" kern="1200" dirty="0">
                          <a:effectLst/>
                        </a:rPr>
                      </a:br>
                      <a:r>
                        <a:rPr kumimoji="0" lang="ru-RU" sz="1600" kern="1200" dirty="0">
                          <a:effectLst/>
                        </a:rPr>
                        <a:t>полугодие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Окончили год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Не успевают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5" marR="45335" marT="45335" marB="4533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Переведены</a:t>
                      </a:r>
                      <a:br>
                        <a:rPr kumimoji="0" lang="ru-RU" sz="1600" kern="1200">
                          <a:effectLst/>
                        </a:rPr>
                      </a:br>
                      <a:r>
                        <a:rPr kumimoji="0" lang="ru-RU" sz="1600" kern="1200">
                          <a:effectLst/>
                        </a:rPr>
                        <a:t>условно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Сменили</a:t>
                      </a:r>
                      <a:br>
                        <a:rPr kumimoji="0" lang="ru-RU" sz="1600" kern="1200">
                          <a:effectLst/>
                        </a:rPr>
                      </a:br>
                      <a:r>
                        <a:rPr kumimoji="0" lang="ru-RU" sz="1600" kern="1200">
                          <a:effectLst/>
                        </a:rPr>
                        <a:t>форму</a:t>
                      </a:r>
                      <a:br>
                        <a:rPr kumimoji="0" lang="ru-RU" sz="1600" kern="1200">
                          <a:effectLst/>
                        </a:rPr>
                      </a:br>
                      <a:r>
                        <a:rPr kumimoji="0" lang="ru-RU" sz="1600" kern="1200">
                          <a:effectLst/>
                        </a:rPr>
                        <a:t>обучения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71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Всего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Из них н/а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22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Кол-во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%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С</a:t>
                      </a:r>
                      <a:br>
                        <a:rPr kumimoji="0" lang="ru-RU" sz="1600" kern="1200">
                          <a:effectLst/>
                        </a:rPr>
                      </a:br>
                      <a:r>
                        <a:rPr kumimoji="0" lang="ru-RU" sz="1600" kern="1200">
                          <a:effectLst/>
                        </a:rPr>
                        <a:t>отметками</a:t>
                      </a:r>
                      <a:br>
                        <a:rPr kumimoji="0" lang="ru-RU" sz="1600" kern="1200">
                          <a:effectLst/>
                        </a:rPr>
                      </a:br>
                      <a:r>
                        <a:rPr kumimoji="0" lang="ru-RU" sz="1600" kern="1200">
                          <a:effectLst/>
                        </a:rPr>
                        <a:t>«4» и «5»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%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С</a:t>
                      </a:r>
                      <a:br>
                        <a:rPr kumimoji="0" lang="ru-RU" sz="1600" kern="1200" dirty="0">
                          <a:effectLst/>
                        </a:rPr>
                      </a:br>
                      <a:r>
                        <a:rPr kumimoji="0" lang="ru-RU" sz="1600" kern="1200" dirty="0">
                          <a:effectLst/>
                        </a:rPr>
                        <a:t>отметками</a:t>
                      </a:r>
                      <a:br>
                        <a:rPr kumimoji="0" lang="ru-RU" sz="1600" kern="1200" dirty="0">
                          <a:effectLst/>
                        </a:rPr>
                      </a:br>
                      <a:r>
                        <a:rPr kumimoji="0" lang="ru-RU" sz="1600" kern="1200" dirty="0">
                          <a:effectLst/>
                        </a:rPr>
                        <a:t>«5»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%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Кол-во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%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Кол-во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%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Кол-во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%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%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Кол-</a:t>
                      </a:r>
                      <a:br>
                        <a:rPr kumimoji="0" lang="ru-RU" sz="1600" kern="1200" dirty="0">
                          <a:effectLst/>
                        </a:rPr>
                      </a:br>
                      <a:r>
                        <a:rPr kumimoji="0" lang="ru-RU" sz="1600" kern="1200" dirty="0">
                          <a:effectLst/>
                        </a:rPr>
                        <a:t>во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ctr"/>
                </a:tc>
              </a:tr>
              <a:tr h="247833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10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69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69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100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31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44,9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10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14,5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0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0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0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</a:tr>
              <a:tr h="247833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11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57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57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100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37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64,9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9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15,8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0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0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>
                          <a:effectLst/>
                        </a:rPr>
                        <a:t>0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</a:tr>
              <a:tr h="247833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Итого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126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126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100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68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53,9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19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15,1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effectLst/>
                        </a:rPr>
                        <a:t>0</a:t>
                      </a:r>
                      <a:endParaRPr kumimoji="0"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0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0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effectLst/>
                        </a:rPr>
                        <a:t>0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35" marR="45335" marT="45335" marB="45335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92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764704"/>
            <a:ext cx="8388350" cy="503238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1"/>
                </a:solidFill>
              </a:rPr>
              <a:t>Результаты участников ГИА-11</a:t>
            </a: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/>
          </p:nvPr>
        </p:nvGraphicFramePr>
        <p:xfrm>
          <a:off x="2423592" y="1556793"/>
          <a:ext cx="7128792" cy="468926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9301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64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64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6447"/>
                <a:gridCol w="866447"/>
                <a:gridCol w="866447"/>
                <a:gridCol w="866447"/>
              </a:tblGrid>
              <a:tr h="61034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Предмет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школа 167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школа 167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школа 167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школа 167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0" marR="0" marT="0" marB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школа 167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0" marR="0" marT="0" marB="0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район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34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2017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2018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2020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2021</a:t>
                      </a:r>
                    </a:p>
                  </a:txBody>
                  <a:tcPr marL="0" marR="0" marT="0" marB="0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2021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94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Русский язык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71,4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73,1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76,4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73,9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73,2</a:t>
                      </a:r>
                    </a:p>
                  </a:txBody>
                  <a:tcPr marL="0" marR="0" marT="0" marB="0" anchor="ctr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73,3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11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Математика профильная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56,8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52,5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64,8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56,5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55,2</a:t>
                      </a:r>
                    </a:p>
                  </a:txBody>
                  <a:tcPr marL="0" marR="0" marT="0" marB="0" anchor="ctr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56,9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94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Физика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58,5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52,2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59,1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57,8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52,2</a:t>
                      </a:r>
                    </a:p>
                  </a:txBody>
                  <a:tcPr marL="0" marR="0" marT="0" marB="0" anchor="ctr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55,8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94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Химия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71,0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57,6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63,7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63,8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48,2</a:t>
                      </a:r>
                    </a:p>
                  </a:txBody>
                  <a:tcPr marL="0" marR="0" marT="0" marB="0" anchor="ctr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61,5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94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Информатика и ИКТ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76,0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72,5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70,2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61,0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62,6</a:t>
                      </a:r>
                    </a:p>
                  </a:txBody>
                  <a:tcPr marL="0" marR="0" marT="0" marB="0" anchor="ctr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64,5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94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Биология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65,0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60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56,9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44,8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51,0</a:t>
                      </a:r>
                    </a:p>
                  </a:txBody>
                  <a:tcPr marL="0" marR="0" marT="0" marB="0" anchor="ctr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54,3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94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История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59,6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53,8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58,2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71,7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65,0</a:t>
                      </a:r>
                    </a:p>
                  </a:txBody>
                  <a:tcPr marL="0" marR="0" marT="0" marB="0" anchor="ctr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62,2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94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Английский язык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66,5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67,6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85,6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75,5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75,4</a:t>
                      </a:r>
                    </a:p>
                  </a:txBody>
                  <a:tcPr marL="0" marR="0" marT="0" marB="0" anchor="ctr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79,2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94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Обществознание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61,2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65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67,8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67,0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66,0</a:t>
                      </a:r>
                    </a:p>
                  </a:txBody>
                  <a:tcPr marL="0" marR="0" marT="0" marB="0" anchor="ctr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60,4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94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Литература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75,0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65,5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64,7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69,0</a:t>
                      </a:r>
                    </a:p>
                  </a:txBody>
                  <a:tcPr marL="0" marR="0" marT="0" marB="0" anchor="ctr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63,7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3644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Математика базовая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810" marR="3810" marT="508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4,4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4,3</a:t>
                      </a:r>
                      <a:endParaRPr kumimoji="0" lang="ru-RU" alt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4,6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78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0457" y="1052737"/>
            <a:ext cx="8969829" cy="482453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В 2021 году аттестат </a:t>
            </a:r>
            <a:r>
              <a:rPr lang="ru-RU" b="1" dirty="0">
                <a:solidFill>
                  <a:srgbClr val="FF0000"/>
                </a:solidFill>
              </a:rPr>
              <a:t>особого</a:t>
            </a:r>
            <a:r>
              <a:rPr lang="ru-RU" b="1" dirty="0">
                <a:solidFill>
                  <a:schemeClr val="tx1"/>
                </a:solidFill>
              </a:rPr>
              <a:t> образца получили  </a:t>
            </a:r>
            <a:r>
              <a:rPr lang="ru-RU" b="1" dirty="0">
                <a:solidFill>
                  <a:srgbClr val="FF0000"/>
                </a:solidFill>
              </a:rPr>
              <a:t>13 </a:t>
            </a:r>
            <a:r>
              <a:rPr lang="ru-RU" b="1" dirty="0">
                <a:solidFill>
                  <a:schemeClr val="tx1"/>
                </a:solidFill>
              </a:rPr>
              <a:t>выпускников  9-х классов,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12</a:t>
            </a:r>
            <a:r>
              <a:rPr lang="ru-RU" b="1" dirty="0" smtClean="0">
                <a:solidFill>
                  <a:schemeClr val="tx1"/>
                </a:solidFill>
              </a:rPr>
              <a:t>  </a:t>
            </a:r>
            <a:r>
              <a:rPr lang="ru-RU" b="1" dirty="0">
                <a:solidFill>
                  <a:schemeClr val="tx1"/>
                </a:solidFill>
              </a:rPr>
              <a:t>выпускников  </a:t>
            </a:r>
            <a:r>
              <a:rPr lang="ru-RU" b="1" dirty="0" smtClean="0">
                <a:solidFill>
                  <a:schemeClr val="tx1"/>
                </a:solidFill>
              </a:rPr>
              <a:t>11-х </a:t>
            </a:r>
            <a:r>
              <a:rPr lang="ru-RU" b="1" dirty="0">
                <a:solidFill>
                  <a:schemeClr val="tx1"/>
                </a:solidFill>
              </a:rPr>
              <a:t>классов получили аттестат об окончании средней школы </a:t>
            </a:r>
            <a:r>
              <a:rPr lang="ru-RU" b="1" dirty="0">
                <a:solidFill>
                  <a:srgbClr val="FF0000"/>
                </a:solidFill>
              </a:rPr>
              <a:t>с отличием и медаль </a:t>
            </a:r>
            <a:r>
              <a:rPr lang="ru-RU" b="1" dirty="0" smtClean="0">
                <a:solidFill>
                  <a:srgbClr val="FF0000"/>
                </a:solidFill>
              </a:rPr>
              <a:t>РФ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endParaRPr lang="ru-RU" b="1" dirty="0" smtClean="0"/>
          </a:p>
          <a:p>
            <a:r>
              <a:rPr lang="ru-RU" b="1" dirty="0" err="1" smtClean="0">
                <a:solidFill>
                  <a:schemeClr val="tx1"/>
                </a:solidFill>
              </a:rPr>
              <a:t>Шайхутдинова</a:t>
            </a:r>
            <a:r>
              <a:rPr lang="ru-RU" b="1" dirty="0" smtClean="0">
                <a:solidFill>
                  <a:schemeClr val="tx1"/>
                </a:solidFill>
              </a:rPr>
              <a:t> Эльза получила </a:t>
            </a:r>
            <a:r>
              <a:rPr lang="ru-RU" b="1" dirty="0">
                <a:solidFill>
                  <a:srgbClr val="FF0000"/>
                </a:solidFill>
              </a:rPr>
              <a:t>100 баллов </a:t>
            </a:r>
            <a:r>
              <a:rPr lang="ru-RU" b="1" dirty="0" smtClean="0">
                <a:solidFill>
                  <a:srgbClr val="FF0000"/>
                </a:solidFill>
              </a:rPr>
              <a:t>ЕГЭ </a:t>
            </a:r>
            <a:r>
              <a:rPr lang="ru-RU" b="1" dirty="0" smtClean="0">
                <a:solidFill>
                  <a:schemeClr val="tx1"/>
                </a:solidFill>
              </a:rPr>
              <a:t>в 2021 г. по русскому языку. </a:t>
            </a:r>
            <a:r>
              <a:rPr lang="ru-RU" b="1" dirty="0">
                <a:solidFill>
                  <a:schemeClr val="tx1"/>
                </a:solidFill>
              </a:rPr>
              <a:t>Ее подготовила </a:t>
            </a:r>
            <a:r>
              <a:rPr lang="ru-RU" b="1" dirty="0" err="1">
                <a:solidFill>
                  <a:schemeClr val="tx1"/>
                </a:solidFill>
              </a:rPr>
              <a:t>Гатина</a:t>
            </a:r>
            <a:r>
              <a:rPr lang="ru-RU" b="1" dirty="0">
                <a:solidFill>
                  <a:schemeClr val="tx1"/>
                </a:solidFill>
              </a:rPr>
              <a:t> Наиля </a:t>
            </a:r>
            <a:r>
              <a:rPr lang="ru-RU" b="1" dirty="0" err="1">
                <a:solidFill>
                  <a:schemeClr val="tx1"/>
                </a:solidFill>
              </a:rPr>
              <a:t>Нигматулловна</a:t>
            </a:r>
            <a:r>
              <a:rPr lang="ru-RU" b="1" dirty="0">
                <a:solidFill>
                  <a:schemeClr val="tx1"/>
                </a:solidFill>
              </a:rPr>
              <a:t>, учитель русского языка и литературы высшей категории. Выпускница поступила в </a:t>
            </a:r>
            <a:r>
              <a:rPr lang="ru-RU" b="1" dirty="0" smtClean="0">
                <a:solidFill>
                  <a:schemeClr val="tx1"/>
                </a:solidFill>
              </a:rPr>
              <a:t>КФУ, институт фундаментальной медицины и биологии.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342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919537" y="476673"/>
          <a:ext cx="7560843" cy="61014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1077"/>
                <a:gridCol w="2364742"/>
                <a:gridCol w="600628"/>
                <a:gridCol w="600628"/>
                <a:gridCol w="600628"/>
                <a:gridCol w="600628"/>
                <a:gridCol w="600628"/>
                <a:gridCol w="600628"/>
                <a:gridCol w="600628"/>
                <a:gridCol w="600628"/>
              </a:tblGrid>
              <a:tr h="610566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Информация о выпускниках </a:t>
                      </a:r>
                      <a:r>
                        <a:rPr lang="ru-RU" sz="1600" b="1" u="none" strike="noStrike" dirty="0" smtClean="0">
                          <a:effectLst/>
                          <a:latin typeface="+mn-lt"/>
                        </a:rPr>
                        <a:t>2021 года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, получивших аттестаты о среднем общем образовании с отличием и медали «За особые успехи в учении», с результатами единого государственного экзамена по всем сданным предметам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29" marR="6629" marT="66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29" marR="6629" marT="66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29" marR="6629" marT="66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1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№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29" marR="6629" marT="6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ФИО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29" marR="6629" marT="66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биология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обществ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иностр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яз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Мирзатаева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Софья Владимировна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Михайлов Михаил Викторович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Николаева Элеонора Эдуардовна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Павлова Диана Дмитриевна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Шайхутдинова Эльза Вильдановна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Герасименко Полина Александровна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Кузнецова Полина Юрьевна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Романова Карина Глебовна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Султанбаева Сабина Ильнаровна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Фадеева Аделия Руслановна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Фазулзянова Адиля Динаровна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Турабова Ядвига Тофиковна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77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045277"/>
              </p:ext>
            </p:extLst>
          </p:nvPr>
        </p:nvGraphicFramePr>
        <p:xfrm>
          <a:off x="2135560" y="457716"/>
          <a:ext cx="7560840" cy="59830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76664"/>
                <a:gridCol w="1584176"/>
              </a:tblGrid>
              <a:tr h="43607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МБОУ "Школа №167" Советского района </a:t>
                      </a:r>
                      <a:r>
                        <a:rPr lang="ru-RU" sz="1600" u="none" strike="noStrike" dirty="0" err="1">
                          <a:effectLst/>
                          <a:latin typeface="+mn-lt"/>
                        </a:rPr>
                        <a:t>г.Казани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627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85" marR="8485" marT="84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effectLst/>
                        <a:latin typeface="+mn-lt"/>
                      </a:endParaRPr>
                    </a:p>
                  </a:txBody>
                  <a:tcPr marL="8485" marR="8485" marT="84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2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Наименование показателя рейтинга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Показатели рейтинга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Количество выпускников 11 классов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1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Количество обучающихся, средний балл которых по всем предметам, сдаваемым в форме ЕГЭ, от 75 и выше баллов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1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Количество обучающихся, средний балл которых по всем предметам, сдаваемым в форме ЕГЭ, от 60 до 74 баллов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Средний балл ЕГЭ по предметам по выбору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7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Количество выпускников, обучавшихся в профильном классе (или в классе с углубленным изучением предметов) сдавших предмет по профилю обучения (без учета русского языка и математики)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6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Количество выпускников, поступивших на направления подготовки или специальности, соответствующие профилю (углубленному предмету) выпускного класса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1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Количество выпускников, получивших аттестат о среднем общем образовании в общей численности выпускников ОУ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6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Количество выпускников 9 классов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119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1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Количество выпускников, получивших аттестат об основном общем образовании в общей численности выпускников ОУ</a:t>
                      </a:r>
                      <a:endParaRPr lang="ru-RU" sz="1600" b="0" i="0" u="none" strike="noStrike"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119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8485" marR="8485" marT="84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651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4400" y="0"/>
            <a:ext cx="6694736" cy="1407886"/>
          </a:xfrm>
        </p:spPr>
        <p:txBody>
          <a:bodyPr/>
          <a:lstStyle/>
          <a:p>
            <a:r>
              <a:rPr lang="ru-RU" dirty="0" smtClean="0"/>
              <a:t>Результативность ЕГЭ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721771"/>
              </p:ext>
            </p:extLst>
          </p:nvPr>
        </p:nvGraphicFramePr>
        <p:xfrm>
          <a:off x="1508175" y="2033096"/>
          <a:ext cx="9188853" cy="2538904"/>
        </p:xfrm>
        <a:graphic>
          <a:graphicData uri="http://schemas.openxmlformats.org/drawingml/2006/table">
            <a:tbl>
              <a:tblPr/>
              <a:tblGrid>
                <a:gridCol w="1830292"/>
                <a:gridCol w="1009816"/>
                <a:gridCol w="788921"/>
                <a:gridCol w="678469"/>
                <a:gridCol w="792864"/>
                <a:gridCol w="710027"/>
                <a:gridCol w="867811"/>
                <a:gridCol w="710027"/>
                <a:gridCol w="947698"/>
                <a:gridCol w="852928"/>
              </a:tblGrid>
              <a:tr h="105938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ОУ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Кол-во выпускников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Ниже </a:t>
                      </a:r>
                      <a:r>
                        <a:rPr kumimoji="0" lang="arn-CL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min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%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От 80 до 90 баллов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%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от 91 до 100 баллов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%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Средний балл </a:t>
                      </a: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2021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95 </a:t>
                      </a: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и 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более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балл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97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МБОУ "Школа №167"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57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1,2</a:t>
                      </a: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%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22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13,3%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3%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64,0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4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1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Итого по </a:t>
                      </a:r>
                      <a:r>
                        <a:rPr kumimoji="0" lang="ru-RU" sz="16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угл</a:t>
                      </a: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. ОУ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362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35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3.4%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147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14,3%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53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5,2%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64,3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17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5553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ИТОГО по ОУ</a:t>
                      </a: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1223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155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4,5%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581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16,9%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208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6,1%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64,7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77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5906" marR="5906" marT="59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538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0"/>
            <a:ext cx="8748464" cy="108108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/>
                </a:solidFill>
              </a:rPr>
              <a:t>Сведения об участии учащихся во Всероссийской олимпиаде школьников и Республиканской  олимпиаде школьников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3824254"/>
              </p:ext>
            </p:extLst>
          </p:nvPr>
        </p:nvGraphicFramePr>
        <p:xfrm>
          <a:off x="1306288" y="1081088"/>
          <a:ext cx="9650623" cy="543705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3160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70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24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887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578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3343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1504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738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Учебный год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00">
                          <a:effectLst/>
                        </a:rPr>
                        <a:t>Муниципальный уровень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Региональный уровень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899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Количество участников (чел.)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Количество победителей (чел.)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Количество призеров (чел.)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Количество участников (чел.)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Количество победителей (чел.)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Количество призеров (чел.)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645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6919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69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 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69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143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69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2020-2021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146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69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2021-2022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tt-RU" sz="24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2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tt-RU" sz="24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2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790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583" y="4365104"/>
            <a:ext cx="8998587" cy="2160240"/>
          </a:xfrm>
        </p:spPr>
        <p:txBody>
          <a:bodyPr>
            <a:normAutofit fontScale="90000"/>
          </a:bodyPr>
          <a:lstStyle/>
          <a:p>
            <a:r>
              <a:rPr lang="ru-RU" sz="2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Городская олимпиада на татарском </a:t>
            </a:r>
            <a:r>
              <a:rPr lang="ru-RU" sz="2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языке -5 призеров</a:t>
            </a:r>
            <a:r>
              <a:rPr lang="ru-RU" sz="2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Математика</a:t>
            </a:r>
            <a:r>
              <a:rPr lang="ru-RU" sz="2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Биология</a:t>
            </a:r>
            <a:b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Физика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Обществознание</a:t>
            </a:r>
            <a:r>
              <a:rPr lang="ru-RU" sz="2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sz="2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207568" y="332656"/>
            <a:ext cx="3749040" cy="37444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b="1" dirty="0" err="1" smtClean="0"/>
              <a:t>ВсОШ</a:t>
            </a:r>
            <a:r>
              <a:rPr lang="ru-RU" b="1" dirty="0" smtClean="0"/>
              <a:t> </a:t>
            </a:r>
          </a:p>
          <a:p>
            <a:r>
              <a:rPr lang="ru-RU" sz="2400" dirty="0"/>
              <a:t>Биология</a:t>
            </a:r>
          </a:p>
          <a:p>
            <a:r>
              <a:rPr lang="ru-RU" sz="2400" dirty="0" smtClean="0"/>
              <a:t>Экология</a:t>
            </a:r>
            <a:endParaRPr lang="ru-RU" sz="2400" dirty="0"/>
          </a:p>
          <a:p>
            <a:r>
              <a:rPr lang="ru-RU" sz="2400" dirty="0" smtClean="0"/>
              <a:t>Английский язык</a:t>
            </a:r>
            <a:endParaRPr lang="ru-RU" sz="2400" dirty="0"/>
          </a:p>
          <a:p>
            <a:r>
              <a:rPr lang="ru-RU" sz="2400" dirty="0"/>
              <a:t>История</a:t>
            </a:r>
          </a:p>
          <a:p>
            <a:r>
              <a:rPr lang="ru-RU" sz="2400" dirty="0" smtClean="0"/>
              <a:t>ОБЖ</a:t>
            </a:r>
            <a:endParaRPr lang="ru-RU" sz="2400" dirty="0"/>
          </a:p>
          <a:p>
            <a:r>
              <a:rPr lang="ru-RU" sz="2400" dirty="0" smtClean="0"/>
              <a:t>Математика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312024" y="332656"/>
            <a:ext cx="3749040" cy="3240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РОШ</a:t>
            </a:r>
          </a:p>
          <a:p>
            <a:r>
              <a:rPr lang="ru-RU" sz="2400" dirty="0"/>
              <a:t>Русская </a:t>
            </a:r>
            <a:r>
              <a:rPr lang="ru-RU" sz="2400" dirty="0" smtClean="0"/>
              <a:t>литература</a:t>
            </a:r>
          </a:p>
          <a:p>
            <a:r>
              <a:rPr lang="tt-RU" sz="2400" dirty="0" smtClean="0"/>
              <a:t>Русский язык</a:t>
            </a:r>
            <a:endParaRPr lang="ru-RU" sz="2400" dirty="0"/>
          </a:p>
          <a:p>
            <a:r>
              <a:rPr lang="ru-RU" sz="2400" dirty="0"/>
              <a:t>Татарский язык</a:t>
            </a:r>
          </a:p>
          <a:p>
            <a:r>
              <a:rPr lang="ru-RU" sz="2400" dirty="0"/>
              <a:t>Татарская 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284311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620688"/>
            <a:ext cx="4464496" cy="4239344"/>
          </a:xfrm>
        </p:spPr>
        <p:txBody>
          <a:bodyPr>
            <a:noAutofit/>
          </a:bodyPr>
          <a:lstStyle/>
          <a:p>
            <a:pPr algn="just"/>
            <a:r>
              <a:rPr lang="ru-RU" sz="2400" dirty="0" err="1"/>
              <a:t>Мухаметзянова</a:t>
            </a:r>
            <a:r>
              <a:rPr lang="ru-RU" sz="2400" dirty="0"/>
              <a:t> Алина- призер Международной олимпиады по русскому и татарскому языкам, призер Республиканской олимпиады по русскому и татарскому языкам</a:t>
            </a:r>
            <a:br>
              <a:rPr lang="ru-RU" sz="2400" dirty="0"/>
            </a:br>
            <a:r>
              <a:rPr lang="ru-RU" sz="2400" dirty="0"/>
              <a:t>(учителя: </a:t>
            </a:r>
            <a:r>
              <a:rPr lang="ru-RU" sz="2400" dirty="0" err="1"/>
              <a:t>Нигматуллина</a:t>
            </a:r>
            <a:r>
              <a:rPr lang="ru-RU" sz="2400" dirty="0"/>
              <a:t> Альбина </a:t>
            </a:r>
            <a:r>
              <a:rPr lang="ru-RU" sz="2400" dirty="0" err="1"/>
              <a:t>Сабаховна</a:t>
            </a:r>
            <a:r>
              <a:rPr lang="ru-RU" sz="2400" dirty="0"/>
              <a:t> учитель русского языка и литературы, </a:t>
            </a:r>
            <a:r>
              <a:rPr lang="ru-RU" sz="2400" dirty="0" err="1"/>
              <a:t>Садриева</a:t>
            </a:r>
            <a:r>
              <a:rPr lang="ru-RU" sz="2400" dirty="0"/>
              <a:t> Эльмира  </a:t>
            </a:r>
            <a:r>
              <a:rPr lang="ru-RU" sz="2400" dirty="0" err="1"/>
              <a:t>Ильмасовна</a:t>
            </a:r>
            <a:r>
              <a:rPr lang="ru-RU" sz="2400" dirty="0"/>
              <a:t> учитель родного языка  и литературы).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436022"/>
            <a:ext cx="3816424" cy="557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63552" y="6011996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90744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C:\Users\Лейсан\Pictures\грамоты\грамоты 2018-19\2019-04-08\1 vtcnj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088" y="947179"/>
            <a:ext cx="2664576" cy="3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Лейсан\Pictures\грамоты\грамоты 2018-19\насыри лобач\Лобачевского нп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722" y="4533787"/>
            <a:ext cx="2649871" cy="187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77724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</a:rPr>
              <a:t>Организация научно – исследовательской деятельности учащихся</a:t>
            </a:r>
          </a:p>
        </p:txBody>
      </p:sp>
      <p:pic>
        <p:nvPicPr>
          <p:cNvPr id="5122" name="Picture 2" descr="C:\Users\Лейсан\Pictures\грамоты\грамоты 2018-19\насыри лобач\каюм насыйр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813" y="1196753"/>
            <a:ext cx="2500281" cy="353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Лейсан\Pictures\грамоты\грамоты 2018-19\насыри лобач\лобачевка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574" y="4364941"/>
            <a:ext cx="2968538" cy="209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Лейсан\Pictures\грамоты\грамоты 2018-19\рожд чтения\рожд чтения гатин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23" y="1048470"/>
            <a:ext cx="2448234" cy="346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Лейсан\Pictures\грамоты\грамоты 2018-19\2019-04-16\нпк андреев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1182309"/>
            <a:ext cx="2590878" cy="3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Лейсан\Pictures\грамоты\грамоты 2018-19\2019-04-08\uhhhh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391" y="1628801"/>
            <a:ext cx="2577158" cy="354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Лейсан\Pictures\грамоты\грамоты 2018-19\насыри лобач\нпк лобач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842" y="4969094"/>
            <a:ext cx="2572700" cy="181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21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2819400" y="3200400"/>
            <a:ext cx="6400800" cy="2172816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bg2">
                    <a:lumMod val="10000"/>
                  </a:schemeClr>
                </a:solidFill>
              </a:rPr>
              <a:t>Понятие воспитательный процесс объемно, многогранно и практически безгранично. В широком смысле оно включает в себя все: воспитательную функцию урока, внеурочную жизнь коллектива, общение с учителем, общение учеников друг с другом, целенаправленную воспитательную деятельность, которую мы привычно называем воспитательной работой.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91544" y="1484785"/>
            <a:ext cx="8229600" cy="1470025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Тема воспитательной работы школы: «Личностно-деятельный подход: ценностные приоритеты воспитания обучающихся».</a:t>
            </a:r>
          </a:p>
        </p:txBody>
      </p:sp>
    </p:spTree>
    <p:extLst>
      <p:ext uri="{BB962C8B-B14F-4D97-AF65-F5344CB8AC3E}">
        <p14:creationId xmlns:p14="http://schemas.microsoft.com/office/powerpoint/2010/main" val="381791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Гульназ Ильдусовна\Desktop\фото для доклада\hello_html_m1dde20b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7446" y="434075"/>
            <a:ext cx="7867650" cy="5895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484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7490" y="620688"/>
            <a:ext cx="7024744" cy="136815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Социальный паспорт учащихся </a:t>
            </a:r>
            <a:r>
              <a:rPr lang="ru-RU" b="1" dirty="0" smtClean="0">
                <a:solidFill>
                  <a:schemeClr val="accent1"/>
                </a:solidFill>
              </a:rPr>
              <a:t>школы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7490" y="2464432"/>
            <a:ext cx="7344816" cy="2880319"/>
          </a:xfrm>
        </p:spPr>
        <p:txBody>
          <a:bodyPr>
            <a:normAutofit/>
          </a:bodyPr>
          <a:lstStyle/>
          <a:p>
            <a:r>
              <a:rPr lang="ru-RU" b="1" dirty="0" smtClean="0"/>
              <a:t>Дети из многодетных семей– 192 </a:t>
            </a:r>
            <a:endParaRPr lang="ru-RU" b="1" dirty="0"/>
          </a:p>
          <a:p>
            <a:r>
              <a:rPr lang="ru-RU" b="1" dirty="0" smtClean="0"/>
              <a:t>Неполные семьи - 127</a:t>
            </a:r>
            <a:endParaRPr lang="ru-RU" b="1" dirty="0"/>
          </a:p>
          <a:p>
            <a:r>
              <a:rPr lang="ru-RU" b="1" dirty="0" smtClean="0"/>
              <a:t>Неблагополучные семьи - 3</a:t>
            </a:r>
            <a:endParaRPr lang="ru-RU" b="1" dirty="0"/>
          </a:p>
          <a:p>
            <a:r>
              <a:rPr lang="ru-RU" b="1" dirty="0" smtClean="0"/>
              <a:t>Дети, находящиеся под опекой- 4</a:t>
            </a:r>
            <a:endParaRPr lang="ru-RU" b="1" dirty="0"/>
          </a:p>
          <a:p>
            <a:r>
              <a:rPr lang="ru-RU" b="1" dirty="0" smtClean="0"/>
              <a:t>Дети-инвалиды-20</a:t>
            </a:r>
          </a:p>
          <a:p>
            <a:r>
              <a:rPr lang="ru-RU" b="1" dirty="0" smtClean="0"/>
              <a:t>Дети, состоящие на учете в ПДН - 3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8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6085" y="945501"/>
            <a:ext cx="77724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Охват горячим питанием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146626" y="2478906"/>
            <a:ext cx="10522859" cy="3382888"/>
          </a:xfrm>
        </p:spPr>
        <p:txBody>
          <a:bodyPr/>
          <a:lstStyle/>
          <a:p>
            <a:r>
              <a:rPr lang="ru-RU" dirty="0" smtClean="0"/>
              <a:t>Число </a:t>
            </a:r>
            <a:r>
              <a:rPr lang="ru-RU" dirty="0"/>
              <a:t>посадочных мест в столовой (зале для приема </a:t>
            </a:r>
            <a:r>
              <a:rPr lang="ru-RU" dirty="0" smtClean="0"/>
              <a:t>пищи)180</a:t>
            </a:r>
          </a:p>
          <a:p>
            <a:r>
              <a:rPr lang="tt-RU" dirty="0" smtClean="0"/>
              <a:t>Учащиеся начальной школы получают бесплатное питание</a:t>
            </a:r>
          </a:p>
          <a:p>
            <a:r>
              <a:rPr lang="tt-RU" dirty="0" smtClean="0"/>
              <a:t>Качество питания ежедневно поверяет родительский контроль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97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1624" y="404664"/>
            <a:ext cx="7024744" cy="96117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Работа психологической службы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6146" name="Picture 2" descr="F:\фото для доклада\IMG_0627-19-04-19-11-35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3" y="2148632"/>
            <a:ext cx="1500337" cy="200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фото для доклада\IMG_0637-19-04-19-11-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480" y="3937245"/>
            <a:ext cx="2202660" cy="165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:\фото для доклада\IMG_0814-19-04-19-11-35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1628800"/>
            <a:ext cx="2376264" cy="169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F:\фото для доклада\IMG_0817-19-04-19-11-3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4437112"/>
            <a:ext cx="240026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16080" y="1686419"/>
            <a:ext cx="31683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</a:t>
            </a:r>
            <a:r>
              <a:rPr lang="ru-RU" sz="2000" b="1" dirty="0"/>
              <a:t>Психодиагностика</a:t>
            </a:r>
          </a:p>
          <a:p>
            <a:r>
              <a:rPr lang="ru-RU" sz="2000" b="1" dirty="0"/>
              <a:t>- </a:t>
            </a:r>
            <a:r>
              <a:rPr lang="ru-RU" sz="2000" b="1" dirty="0" err="1"/>
              <a:t>Психокоррекция</a:t>
            </a:r>
            <a:endParaRPr lang="ru-RU" sz="2000" b="1" dirty="0"/>
          </a:p>
          <a:p>
            <a:r>
              <a:rPr lang="ru-RU" sz="2000" b="1" dirty="0"/>
              <a:t>- </a:t>
            </a:r>
            <a:r>
              <a:rPr lang="ru-RU" sz="2000" b="1" dirty="0" err="1"/>
              <a:t>Психопрофилактика</a:t>
            </a:r>
            <a:endParaRPr lang="ru-RU" sz="2000" b="1" dirty="0"/>
          </a:p>
          <a:p>
            <a:r>
              <a:rPr lang="ru-RU" sz="2000" b="1" dirty="0"/>
              <a:t>- Консультирование</a:t>
            </a:r>
          </a:p>
          <a:p>
            <a:pPr marL="342900" indent="-342900">
              <a:buFontTx/>
              <a:buChar char="-"/>
            </a:pPr>
            <a:r>
              <a:rPr lang="ru-RU" sz="2000" b="1" dirty="0" err="1"/>
              <a:t>Игропрактика</a:t>
            </a:r>
            <a:endParaRPr lang="ru-RU" sz="2000" b="1" dirty="0"/>
          </a:p>
          <a:p>
            <a:pPr marL="342900" indent="-342900">
              <a:buFontTx/>
              <a:buChar char="-"/>
            </a:pPr>
            <a:r>
              <a:rPr lang="ru-RU" sz="2000" b="1" dirty="0"/>
              <a:t>Реализация </a:t>
            </a:r>
            <a:r>
              <a:rPr lang="ru-RU" sz="2000" b="1" dirty="0" err="1"/>
              <a:t>соцпроектов</a:t>
            </a:r>
            <a:endParaRPr lang="ru-RU" sz="2000" b="1" dirty="0"/>
          </a:p>
        </p:txBody>
      </p:sp>
      <p:pic>
        <p:nvPicPr>
          <p:cNvPr id="6150" name="Picture 6" descr="F:\фото для доклада\IMG_0849-19-04-19-11-35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29" y="4149080"/>
            <a:ext cx="2400267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77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7608" y="1268760"/>
            <a:ext cx="7314606" cy="4803446"/>
          </a:xfrm>
        </p:spPr>
        <p:txBody>
          <a:bodyPr>
            <a:normAutofit/>
          </a:bodyPr>
          <a:lstStyle/>
          <a:p>
            <a:r>
              <a:rPr lang="ru-RU" b="1" dirty="0"/>
              <a:t>В школе работают кружки по предметам, </a:t>
            </a:r>
            <a:r>
              <a:rPr lang="ru-RU" b="1" dirty="0" smtClean="0"/>
              <a:t>вокалу</a:t>
            </a:r>
            <a:r>
              <a:rPr lang="ru-RU" b="1" dirty="0"/>
              <a:t>, </a:t>
            </a:r>
            <a:r>
              <a:rPr lang="ru-RU" b="1" dirty="0" smtClean="0"/>
              <a:t>шахматам, робототехнике, спортивные </a:t>
            </a:r>
            <a:r>
              <a:rPr lang="ru-RU" b="1" dirty="0"/>
              <a:t>секции по </a:t>
            </a:r>
            <a:r>
              <a:rPr lang="ru-RU" b="1" dirty="0" smtClean="0"/>
              <a:t>каратэ, волейболу, стрельбе и </a:t>
            </a:r>
            <a:r>
              <a:rPr lang="ru-RU" b="1" dirty="0"/>
              <a:t>занятия внеурочной деятельности в рамках ФГОС в </a:t>
            </a:r>
            <a:r>
              <a:rPr lang="ru-RU" b="1" dirty="0" smtClean="0"/>
              <a:t>1-9 </a:t>
            </a:r>
            <a:r>
              <a:rPr lang="ru-RU" b="1" dirty="0"/>
              <a:t>классах. Кружками различной направленности в истекшем году было охвачено </a:t>
            </a:r>
            <a:r>
              <a:rPr lang="ru-RU" b="1" dirty="0" smtClean="0"/>
              <a:t>54 </a:t>
            </a:r>
            <a:r>
              <a:rPr lang="ru-RU" b="1" dirty="0"/>
              <a:t>% обучающихся (на базе нашей школы</a:t>
            </a:r>
            <a:r>
              <a:rPr lang="ru-RU" b="1" dirty="0" smtClean="0"/>
              <a:t>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3668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Средний </a:t>
            </a:r>
            <a:r>
              <a:rPr lang="ru-RU" dirty="0" smtClean="0"/>
              <a:t>балл ЕГЭ 2021 по школе 64,0, по району 64,7</a:t>
            </a:r>
          </a:p>
          <a:p>
            <a:r>
              <a:rPr lang="ru-RU" dirty="0" smtClean="0"/>
              <a:t>4 человека получили на ЕГЭ более 95 баллов, </a:t>
            </a:r>
          </a:p>
          <a:p>
            <a:r>
              <a:rPr lang="ru-RU" dirty="0" smtClean="0"/>
              <a:t>27 человек </a:t>
            </a:r>
            <a:r>
              <a:rPr lang="ru-RU" dirty="0" err="1" smtClean="0"/>
              <a:t>высокобальников</a:t>
            </a:r>
            <a:r>
              <a:rPr lang="ru-RU" dirty="0" smtClean="0"/>
              <a:t> (выше 80 баллов),</a:t>
            </a:r>
          </a:p>
          <a:p>
            <a:r>
              <a:rPr lang="ru-RU" dirty="0" smtClean="0"/>
              <a:t>2 человека сдали ЕГЭ ниже порога(1 химия и 1 математика профиль)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282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2351584" y="1556792"/>
            <a:ext cx="6760840" cy="16002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Евгений Александрович Ямбург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Заслуженный учитель РФ, доктор педагогических наук, член-корреспондент РАО, директор московского Центра образования № 109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63552" y="3356992"/>
            <a:ext cx="8229600" cy="302433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Воспитание средой - это вещь, требующая мозгов, творчества и огромного желания</a:t>
            </a:r>
            <a:r>
              <a:rPr lang="ru-RU" dirty="0" smtClean="0">
                <a:solidFill>
                  <a:schemeClr val="tx1"/>
                </a:solidFill>
              </a:rPr>
              <a:t>...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Цвет стен, интерьер, освещение - это все тоже педагогика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52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1454" y="510504"/>
            <a:ext cx="5765224" cy="4770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500" b="1" dirty="0">
                <a:solidFill>
                  <a:srgbClr val="AD0101"/>
                </a:solidFill>
                <a:latin typeface="Calibri" pitchFamily="34" charset="0"/>
                <a:cs typeface="Calibri" pitchFamily="34" charset="0"/>
              </a:rPr>
              <a:t>Стены тоже учат и воспитывают</a:t>
            </a:r>
          </a:p>
        </p:txBody>
      </p:sp>
      <p:pic>
        <p:nvPicPr>
          <p:cNvPr id="5124" name="Picture 4" descr="F:\фото для доклада\IMG_20190419_0907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0" t="4021" r="11009" b="41893"/>
          <a:stretch/>
        </p:blipFill>
        <p:spPr bwMode="auto">
          <a:xfrm>
            <a:off x="6667504" y="1000108"/>
            <a:ext cx="3286148" cy="297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F:\фото для доклада\IMG_20190419_09054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1"/>
          <a:stretch/>
        </p:blipFill>
        <p:spPr bwMode="auto">
          <a:xfrm>
            <a:off x="3503712" y="4077073"/>
            <a:ext cx="5174522" cy="239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Гульназ Ильдусовна\Desktop\фото для доклада\IMG_20190419_0854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09786" y="1000108"/>
            <a:ext cx="4071966" cy="2928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451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 rotWithShape="1">
          <a:blip r:embed="rId2">
            <a:lum bright="10000"/>
          </a:blip>
          <a:srcRect t="-1" b="24755"/>
          <a:stretch/>
        </p:blipFill>
        <p:spPr bwMode="auto">
          <a:xfrm>
            <a:off x="5867870" y="3762245"/>
            <a:ext cx="4317910" cy="2767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503712" y="503411"/>
            <a:ext cx="5765224" cy="4770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500" b="1" dirty="0">
                <a:solidFill>
                  <a:srgbClr val="AD0101"/>
                </a:solidFill>
                <a:latin typeface="Calibri" pitchFamily="34" charset="0"/>
                <a:cs typeface="Calibri" pitchFamily="34" charset="0"/>
              </a:rPr>
              <a:t>Стены тоже учат и воспитывают</a:t>
            </a:r>
          </a:p>
        </p:txBody>
      </p:sp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5070" y="980465"/>
            <a:ext cx="4042823" cy="3223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5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4" r="11127" b="19894"/>
          <a:stretch>
            <a:fillRect/>
          </a:stretch>
        </p:blipFill>
        <p:spPr bwMode="auto">
          <a:xfrm>
            <a:off x="2659117" y="4173068"/>
            <a:ext cx="3070468" cy="224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9" t="20537" r="16206" b="38084"/>
          <a:stretch/>
        </p:blipFill>
        <p:spPr>
          <a:xfrm>
            <a:off x="6214066" y="1330840"/>
            <a:ext cx="3877866" cy="225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5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434631" y="1352536"/>
            <a:ext cx="3066106" cy="2544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6"/>
          <a:stretch/>
        </p:blipFill>
        <p:spPr bwMode="auto">
          <a:xfrm>
            <a:off x="6187947" y="1249782"/>
            <a:ext cx="3331733" cy="25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67266" y="880450"/>
            <a:ext cx="3528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«Мой родной район – «</a:t>
            </a:r>
            <a:r>
              <a:rPr lang="ru-RU" b="1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Азино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6033" y="783290"/>
            <a:ext cx="3351343" cy="369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«Казань тысячелетняя</a:t>
            </a:r>
            <a:r>
              <a:rPr lang="ru-RU" sz="1802" dirty="0">
                <a:solidFill>
                  <a:prstClr val="black"/>
                </a:solidFill>
                <a:latin typeface="Franklin Gothic Medium Cond" panose="020B0606030402020204" pitchFamily="34" charset="0"/>
                <a:cs typeface="Arial" charset="0"/>
              </a:rPr>
              <a:t>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4135" y="302837"/>
            <a:ext cx="5216155" cy="480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500" b="1" dirty="0">
                <a:solidFill>
                  <a:srgbClr val="AD0101"/>
                </a:solidFill>
                <a:latin typeface="Calibri" pitchFamily="34" charset="0"/>
                <a:cs typeface="Calibri" pitchFamily="34" charset="0"/>
              </a:rPr>
              <a:t>Музейная педагогика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4631" y="3881055"/>
            <a:ext cx="7322744" cy="42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162" dirty="0">
                <a:solidFill>
                  <a:prstClr val="black"/>
                </a:solidFill>
                <a:latin typeface="Franklin Gothic Medium Cond" panose="020B0606030402020204" pitchFamily="34" charset="0"/>
                <a:cs typeface="Arial" charset="0"/>
              </a:rPr>
              <a:t>«</a:t>
            </a:r>
            <a:r>
              <a:rPr lang="en-US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XX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век – эпоха академика  Андрея Дмитриевича Сахарова</a:t>
            </a:r>
            <a:r>
              <a:rPr lang="ru-RU" sz="2162" dirty="0">
                <a:solidFill>
                  <a:prstClr val="black"/>
                </a:solidFill>
                <a:latin typeface="Franklin Gothic Medium Cond" panose="020B0606030402020204" pitchFamily="34" charset="0"/>
                <a:cs typeface="Arial" charset="0"/>
              </a:rPr>
              <a:t>»</a:t>
            </a:r>
          </a:p>
        </p:txBody>
      </p:sp>
      <p:pic>
        <p:nvPicPr>
          <p:cNvPr id="14" name="Picture 2" descr="E:\DCIM\101MSDCF\DSC024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4263061"/>
            <a:ext cx="3218428" cy="225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E:\DCIM\101MSDCF\DSC0242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4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00" r="5289"/>
          <a:stretch/>
        </p:blipFill>
        <p:spPr bwMode="auto">
          <a:xfrm>
            <a:off x="5942213" y="4273602"/>
            <a:ext cx="3577467" cy="22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31131" y="357513"/>
            <a:ext cx="8404213" cy="480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500" b="1" dirty="0">
                <a:solidFill>
                  <a:srgbClr val="AD0101"/>
                </a:solidFill>
                <a:latin typeface="Calibri" pitchFamily="34" charset="0"/>
                <a:cs typeface="Calibri" pitchFamily="34" charset="0"/>
              </a:rPr>
              <a:t>Музейный уголок «Татарстан в годы ВОВ»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"/>
          <a:stretch/>
        </p:blipFill>
        <p:spPr>
          <a:xfrm>
            <a:off x="1893894" y="1078192"/>
            <a:ext cx="4346122" cy="357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F:\фото для доклада\IMG-20190418-WA002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6" t="14628"/>
          <a:stretch/>
        </p:blipFill>
        <p:spPr bwMode="auto">
          <a:xfrm>
            <a:off x="5398564" y="3140969"/>
            <a:ext cx="4782149" cy="3369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22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98520" y="597739"/>
            <a:ext cx="8404213" cy="480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500" b="1" dirty="0">
                <a:solidFill>
                  <a:srgbClr val="AD0101"/>
                </a:solidFill>
                <a:latin typeface="Calibri" pitchFamily="34" charset="0"/>
                <a:cs typeface="Calibri" pitchFamily="34" charset="0"/>
              </a:rPr>
              <a:t>Музей народов мира «Наша поликультурная школа»</a:t>
            </a:r>
          </a:p>
        </p:txBody>
      </p:sp>
      <p:pic>
        <p:nvPicPr>
          <p:cNvPr id="2050" name="Picture 2" descr="F:\фото для доклада\20190419_0822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76"/>
          <a:stretch>
            <a:fillRect/>
          </a:stretch>
        </p:blipFill>
        <p:spPr bwMode="auto">
          <a:xfrm>
            <a:off x="2738414" y="4172050"/>
            <a:ext cx="3071834" cy="234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фото для доклада\20190418_184339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44" y="4214818"/>
            <a:ext cx="3247080" cy="223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англ музей.jpg"/>
          <p:cNvPicPr>
            <a:picLocks noChangeAspect="1" noChangeArrowheads="1"/>
          </p:cNvPicPr>
          <p:nvPr/>
        </p:nvPicPr>
        <p:blipFill>
          <a:blip r:embed="rId5" cstate="print"/>
          <a:srcRect t="7884" b="9329"/>
          <a:stretch>
            <a:fillRect/>
          </a:stretch>
        </p:blipFill>
        <p:spPr bwMode="auto">
          <a:xfrm>
            <a:off x="3809984" y="1142985"/>
            <a:ext cx="5143536" cy="28433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493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9616" y="404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Задачи: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9543" y="980728"/>
            <a:ext cx="10609943" cy="557214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аботу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школы оцениваем удовлетворительной. Несмотря на положительные тенденции в учебной и воспитательной работе школы есть еще ряд проблем, которые требуют решения, это: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различных форм работы по повышению мотивации и результативности учащихся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Активизация работы методического объединения классных руководителей с учетом специфики организации воспитательной работы в рамках ФГОС.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воспитательного потенциала образовательного процесса: учебных дисциплин и воспитательных мероприятий,  развитие волонтерского движения.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Планомерное совершенствование и укрепление материально – технической и финансовой базы, информационного пространства и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имиджевой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политики школы.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повышения качества обучения и конкурентоспособности обучающихся необходимо продолжить работу по формированию функциональной грамотности учащихся, активизации проектной деятельности, развитию традиций школы с участием родителей учащихся, развитию сетевого партнерства, поисков новых форматов обучения и воспитания.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40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9339" y="332657"/>
            <a:ext cx="7024687" cy="74570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Контакты: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2207568" y="1078360"/>
            <a:ext cx="8208912" cy="4987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 школы: 420100, Республика Татарстан,</a:t>
            </a:r>
          </a:p>
          <a:p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г.Казань</a:t>
            </a: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улица Академика Сахарова, дом 9</a:t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тел.: 8(843) 263-86-40, 8(843) 263-85-19</a:t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факс: 8(843) 263-87-27</a:t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e-mail.ru</a:t>
            </a: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wkola167@mail.ru</a:t>
            </a:r>
            <a:b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Официальный сайт: 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https://edu.tatar.ru/sovetcki/page2444.htm</a:t>
            </a: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в </a:t>
            </a:r>
            <a:r>
              <a:rPr lang="ru-RU" altLang="ru-RU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соцсетях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//vk.com/club104521400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//instagram.com/school_167_kzn</a:t>
            </a: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F:\на баннер\эмблема в печат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2492896"/>
            <a:ext cx="1620000" cy="162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3676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Справедливость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</TotalTime>
  <Words>3485</Words>
  <Application>Microsoft Office PowerPoint</Application>
  <PresentationFormat>Широкоэкранный</PresentationFormat>
  <Paragraphs>1060</Paragraphs>
  <Slides>60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71" baseType="lpstr">
      <vt:lpstr>Arial</vt:lpstr>
      <vt:lpstr>Calibri</vt:lpstr>
      <vt:lpstr>Cambria</vt:lpstr>
      <vt:lpstr>Century Gothic</vt:lpstr>
      <vt:lpstr>Franklin Gothic Book</vt:lpstr>
      <vt:lpstr>Franklin Gothic Medium Cond</vt:lpstr>
      <vt:lpstr>Perpetua</vt:lpstr>
      <vt:lpstr>Times New Roman</vt:lpstr>
      <vt:lpstr>Wingdings</vt:lpstr>
      <vt:lpstr>Wingdings 2</vt:lpstr>
      <vt:lpstr>2_Справедливость</vt:lpstr>
      <vt:lpstr>МБОУ «Средняя общеобразовательная школа № 167  с углубленным изучением   отдельных предметов» Советского района г.Казани.</vt:lpstr>
      <vt:lpstr>Владимир Владимирович Путин,  Президент РФ Заседание совета по науке и образованию. 27.11.18</vt:lpstr>
      <vt:lpstr>Указ о национальных целях развития России до 2030 года    (от 21 июля 2020 года)</vt:lpstr>
      <vt:lpstr>Презентация PowerPoint</vt:lpstr>
      <vt:lpstr>Основные документы,  на основании которых осуществляет свою деятельность ОУ</vt:lpstr>
      <vt:lpstr>Презентация PowerPoint</vt:lpstr>
      <vt:lpstr>Условия для реализации УВП</vt:lpstr>
      <vt:lpstr>Условия для реализации УВП</vt:lpstr>
      <vt:lpstr>Финансовые ресурсы</vt:lpstr>
      <vt:lpstr>Хозяйственная деятельность за 2021 год</vt:lpstr>
      <vt:lpstr>Единая методическая тема Советского  района на 2016-2021 г.г.: </vt:lpstr>
      <vt:lpstr>Тема работы школы на 2016-2021 г: «Активная образовательная среда – залог успешной самореализации личности»</vt:lpstr>
      <vt:lpstr>Цель</vt:lpstr>
      <vt:lpstr>Презентация PowerPoint</vt:lpstr>
      <vt:lpstr>Презентация PowerPoint</vt:lpstr>
      <vt:lpstr>Презентация PowerPoint</vt:lpstr>
      <vt:lpstr>Кадровый состав</vt:lpstr>
      <vt:lpstr>В школе работают 7 методических объединений учителей</vt:lpstr>
      <vt:lpstr>Перед методической службой школы поставлена цель: цель: способствовать развитию и социализации личности ребенка в условиях модернизации образовательного пространства школы через создание условий для повышения профессионального мастерства преподавателей на основе обмена передовым опытом, самообразования и курсовой переподготовки.</vt:lpstr>
      <vt:lpstr>Приоритетные направления методической работы </vt:lpstr>
      <vt:lpstr>Презентация PowerPoint</vt:lpstr>
      <vt:lpstr>Презентация PowerPoint</vt:lpstr>
      <vt:lpstr>Презентация PowerPoint</vt:lpstr>
      <vt:lpstr>Организация управленческой деятельности</vt:lpstr>
      <vt:lpstr> Формы методической работы</vt:lpstr>
      <vt:lpstr>В школе создан единый ресурс –  Виртуальный методического кабинет по совершенствованию ключевых компетенций педагогических работников, -   гугл-облако Методического объединения учителей естественно-математического цикла с коллективным наполнением методическими, дидактическими и другими ресурсами. </vt:lpstr>
      <vt:lpstr>Презентация PowerPoint</vt:lpstr>
      <vt:lpstr>Презентация PowerPoint</vt:lpstr>
      <vt:lpstr>Презентация PowerPoint</vt:lpstr>
      <vt:lpstr>Контингент образовательного учреждения </vt:lpstr>
      <vt:lpstr>Начальная школа</vt:lpstr>
      <vt:lpstr>Презентация PowerPoint</vt:lpstr>
      <vt:lpstr>Основная школа</vt:lpstr>
      <vt:lpstr>Результаты участников ОГЭ-9</vt:lpstr>
      <vt:lpstr>Презентация PowerPoint</vt:lpstr>
      <vt:lpstr>Средняя школа</vt:lpstr>
      <vt:lpstr>Результаты участников ГИА-11</vt:lpstr>
      <vt:lpstr>Презентация PowerPoint</vt:lpstr>
      <vt:lpstr>Презентация PowerPoint</vt:lpstr>
      <vt:lpstr>Презентация PowerPoint</vt:lpstr>
      <vt:lpstr>Результативность ЕГЭ</vt:lpstr>
      <vt:lpstr>Сведения об участии учащихся во Всероссийской олимпиаде школьников и Республиканской  олимпиаде школьников </vt:lpstr>
      <vt:lpstr>Городская олимпиада на татарском языке -5 призеров Математика Биология Физика Обществознание </vt:lpstr>
      <vt:lpstr>Мухаметзянова Алина- призер Международной олимпиады по русскому и татарскому языкам, призер Республиканской олимпиады по русскому и татарскому языкам (учителя: Нигматуллина Альбина Сабаховна учитель русского языка и литературы, Садриева Эльмира  Ильмасовна учитель родного языка  и литературы).</vt:lpstr>
      <vt:lpstr>Организация научно – исследовательской деятельности учащихся</vt:lpstr>
      <vt:lpstr>Тема воспитательной работы школы: «Личностно-деятельный подход: ценностные приоритеты воспитания обучающихся».</vt:lpstr>
      <vt:lpstr>Презентация PowerPoint</vt:lpstr>
      <vt:lpstr>Социальный паспорт учащихся школы</vt:lpstr>
      <vt:lpstr>Охват горячим питанием </vt:lpstr>
      <vt:lpstr>Работа психологической службы</vt:lpstr>
      <vt:lpstr>Презентация PowerPoint</vt:lpstr>
      <vt:lpstr>Презентация PowerPoint</vt:lpstr>
      <vt:lpstr>Воспитание средой - это вещь, требующая мозгов, творчества и огромного желания... Цвет стен, интерьер, освещение - это все тоже педагогика.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Задачи:</vt:lpstr>
      <vt:lpstr>Контакты: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«Панорама педагогических идей по реализации ЕМТ школы»</dc:title>
  <dc:creator>ПК</dc:creator>
  <cp:lastModifiedBy>ПК</cp:lastModifiedBy>
  <cp:revision>59</cp:revision>
  <dcterms:created xsi:type="dcterms:W3CDTF">2021-02-17T15:11:11Z</dcterms:created>
  <dcterms:modified xsi:type="dcterms:W3CDTF">2022-04-19T13:41:43Z</dcterms:modified>
</cp:coreProperties>
</file>